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Poppins" pitchFamily="2" charset="77"/>
      <p:regular r:id="rId16"/>
      <p:bold r:id="rId17"/>
      <p:italic r:id="rId18"/>
      <p:boldItalic r:id="rId19"/>
    </p:embeddedFont>
    <p:embeddedFont>
      <p:font typeface="Poppins SemiBold" panose="020B0604020202020204" pitchFamily="34" charset="0"/>
      <p:regular r:id="rId20"/>
      <p:bold r:id="rId21"/>
      <p:italic r:id="rId22"/>
      <p:boldItalic r:id="rId23"/>
    </p:embeddedFont>
    <p:embeddedFont>
      <p:font typeface="Roboto Condensed Light" panose="020F0302020204030204" pitchFamily="34" charset="0"/>
      <p:regular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1ED205-73E8-4F75-ACFC-9824E1003F2B}">
  <a:tblStyle styleId="{361ED205-73E8-4F75-ACFC-9824E1003F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8"/>
    <p:restoredTop sz="94650"/>
  </p:normalViewPr>
  <p:slideViewPr>
    <p:cSldViewPr snapToGrid="0">
      <p:cViewPr varScale="1">
        <p:scale>
          <a:sx n="160" d="100"/>
          <a:sy n="160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19685e331d_0_17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19685e331d_0_17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196d4d0dd9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196d4d0dd9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a15ebcc48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a15ebcc48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19685e331d_0_177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19685e331d_0_177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1196d4d0dd9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1196d4d0dd9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a15ebcc48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a15ebcc48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a15ebcc48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a15ebcc48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d20c5dacb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d20c5dacb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d20c5dacb7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d20c5dacb7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19685e331d_0_17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19685e331d_0_17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d20c5dacb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d20c5dacb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196d4d0dd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196d4d0dd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-1720358">
            <a:off x="-795996" y="-869105"/>
            <a:ext cx="3728393" cy="3728393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337999" y="1010498"/>
            <a:ext cx="6468000" cy="184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464116" y="3184649"/>
            <a:ext cx="4213200" cy="3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2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3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16" name="Google Shape;16;p2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/>
          <p:nvPr/>
        </p:nvSpPr>
        <p:spPr>
          <a:xfrm rot="-1720418">
            <a:off x="-682332" y="-1060841"/>
            <a:ext cx="4364764" cy="4364764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title" hasCustomPrompt="1"/>
          </p:nvPr>
        </p:nvSpPr>
        <p:spPr>
          <a:xfrm>
            <a:off x="952225" y="1282765"/>
            <a:ext cx="7234500" cy="13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subTitle" idx="1"/>
          </p:nvPr>
        </p:nvSpPr>
        <p:spPr>
          <a:xfrm>
            <a:off x="2185980" y="2893495"/>
            <a:ext cx="47787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90" name="Google Shape;90;p11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11"/>
          <p:cNvSpPr txBox="1">
            <a:spLocks noGrp="1"/>
          </p:cNvSpPr>
          <p:nvPr>
            <p:ph type="subTitle" idx="2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subTitle" idx="3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743864" y="3002206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"/>
          </p:nvPr>
        </p:nvSpPr>
        <p:spPr>
          <a:xfrm>
            <a:off x="743864" y="3608820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2" hasCustomPrompt="1"/>
          </p:nvPr>
        </p:nvSpPr>
        <p:spPr>
          <a:xfrm>
            <a:off x="1312814" y="2236611"/>
            <a:ext cx="6639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3"/>
          </p:nvPr>
        </p:nvSpPr>
        <p:spPr>
          <a:xfrm>
            <a:off x="2693535" y="3002206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4"/>
          </p:nvPr>
        </p:nvSpPr>
        <p:spPr>
          <a:xfrm>
            <a:off x="2693535" y="3608820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5" hasCustomPrompt="1"/>
          </p:nvPr>
        </p:nvSpPr>
        <p:spPr>
          <a:xfrm>
            <a:off x="3262485" y="2236761"/>
            <a:ext cx="6639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6"/>
          </p:nvPr>
        </p:nvSpPr>
        <p:spPr>
          <a:xfrm>
            <a:off x="4643207" y="3002206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7"/>
          </p:nvPr>
        </p:nvSpPr>
        <p:spPr>
          <a:xfrm>
            <a:off x="4643207" y="3608820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8" hasCustomPrompt="1"/>
          </p:nvPr>
        </p:nvSpPr>
        <p:spPr>
          <a:xfrm>
            <a:off x="5212157" y="2236611"/>
            <a:ext cx="6639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9"/>
          </p:nvPr>
        </p:nvSpPr>
        <p:spPr>
          <a:xfrm>
            <a:off x="6592879" y="3002206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3"/>
          </p:nvPr>
        </p:nvSpPr>
        <p:spPr>
          <a:xfrm>
            <a:off x="6592879" y="3608820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14" hasCustomPrompt="1"/>
          </p:nvPr>
        </p:nvSpPr>
        <p:spPr>
          <a:xfrm>
            <a:off x="7161829" y="2236611"/>
            <a:ext cx="6639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15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6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7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111" name="Google Shape;111;p13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3"/>
          <p:cNvSpPr/>
          <p:nvPr/>
        </p:nvSpPr>
        <p:spPr>
          <a:xfrm rot="-5400000" flipH="1">
            <a:off x="8505743" y="2254808"/>
            <a:ext cx="2203200" cy="2203200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4"/>
          <p:cNvSpPr/>
          <p:nvPr/>
        </p:nvSpPr>
        <p:spPr>
          <a:xfrm rot="-7618588">
            <a:off x="4834560" y="-1783655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6" name="Google Shape;116;p14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" name="Google Shape;117;p14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title"/>
          </p:nvPr>
        </p:nvSpPr>
        <p:spPr>
          <a:xfrm>
            <a:off x="2905609" y="3153844"/>
            <a:ext cx="3330000" cy="3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3"/>
          </p:nvPr>
        </p:nvSpPr>
        <p:spPr>
          <a:xfrm>
            <a:off x="1973550" y="1015439"/>
            <a:ext cx="5196900" cy="17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BLANK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/>
          <p:nvPr/>
        </p:nvSpPr>
        <p:spPr>
          <a:xfrm rot="-9307502">
            <a:off x="4083576" y="-1422744"/>
            <a:ext cx="5772640" cy="5772640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4" name="Google Shape;124;p15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5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3"/>
          </p:nvPr>
        </p:nvSpPr>
        <p:spPr>
          <a:xfrm>
            <a:off x="1924825" y="1965824"/>
            <a:ext cx="27102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subTitle" idx="4"/>
          </p:nvPr>
        </p:nvSpPr>
        <p:spPr>
          <a:xfrm>
            <a:off x="1924826" y="1572225"/>
            <a:ext cx="2710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0" name="Google Shape;130;p15"/>
          <p:cNvSpPr txBox="1">
            <a:spLocks noGrp="1"/>
          </p:cNvSpPr>
          <p:nvPr>
            <p:ph type="subTitle" idx="5"/>
          </p:nvPr>
        </p:nvSpPr>
        <p:spPr>
          <a:xfrm>
            <a:off x="1924825" y="3213463"/>
            <a:ext cx="27102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5"/>
          <p:cNvSpPr txBox="1">
            <a:spLocks noGrp="1"/>
          </p:cNvSpPr>
          <p:nvPr>
            <p:ph type="subTitle" idx="6"/>
          </p:nvPr>
        </p:nvSpPr>
        <p:spPr>
          <a:xfrm>
            <a:off x="1924826" y="2819869"/>
            <a:ext cx="2710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BLANK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"/>
          <p:cNvSpPr/>
          <p:nvPr/>
        </p:nvSpPr>
        <p:spPr>
          <a:xfrm rot="-8320963" flipH="1">
            <a:off x="-713761" y="1910676"/>
            <a:ext cx="4603862" cy="4603862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5" name="Google Shape;135;p16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title" idx="3"/>
          </p:nvPr>
        </p:nvSpPr>
        <p:spPr>
          <a:xfrm>
            <a:off x="1547950" y="1576996"/>
            <a:ext cx="2903100" cy="3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4"/>
          </p:nvPr>
        </p:nvSpPr>
        <p:spPr>
          <a:xfrm>
            <a:off x="1547950" y="1954276"/>
            <a:ext cx="2903100" cy="7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title" idx="5"/>
          </p:nvPr>
        </p:nvSpPr>
        <p:spPr>
          <a:xfrm>
            <a:off x="4692950" y="2924422"/>
            <a:ext cx="2903100" cy="3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subTitle" idx="6"/>
          </p:nvPr>
        </p:nvSpPr>
        <p:spPr>
          <a:xfrm>
            <a:off x="4692950" y="3301702"/>
            <a:ext cx="2903100" cy="7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BLANK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/>
          <p:nvPr/>
        </p:nvSpPr>
        <p:spPr>
          <a:xfrm rot="-7618588">
            <a:off x="5402485" y="-1835405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6" name="Google Shape;146;p17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147;p17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subTitle" idx="3"/>
          </p:nvPr>
        </p:nvSpPr>
        <p:spPr>
          <a:xfrm>
            <a:off x="711850" y="1241075"/>
            <a:ext cx="3686100" cy="31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subTitle" idx="4"/>
          </p:nvPr>
        </p:nvSpPr>
        <p:spPr>
          <a:xfrm>
            <a:off x="4745950" y="1241075"/>
            <a:ext cx="3686100" cy="31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/>
          <p:nvPr/>
        </p:nvSpPr>
        <p:spPr>
          <a:xfrm rot="5400000">
            <a:off x="-1490132" y="2254808"/>
            <a:ext cx="2203200" cy="2203200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8"/>
          <p:cNvSpPr/>
          <p:nvPr/>
        </p:nvSpPr>
        <p:spPr>
          <a:xfrm rot="-8880129">
            <a:off x="7060004" y="-912422"/>
            <a:ext cx="3144441" cy="3144441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6" name="Google Shape;156;p18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18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subTitle" idx="3"/>
          </p:nvPr>
        </p:nvSpPr>
        <p:spPr>
          <a:xfrm>
            <a:off x="807125" y="3825398"/>
            <a:ext cx="2145600" cy="5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8"/>
          <p:cNvSpPr txBox="1">
            <a:spLocks noGrp="1"/>
          </p:cNvSpPr>
          <p:nvPr>
            <p:ph type="subTitle" idx="4"/>
          </p:nvPr>
        </p:nvSpPr>
        <p:spPr>
          <a:xfrm>
            <a:off x="807131" y="3375748"/>
            <a:ext cx="2145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2" name="Google Shape;162;p18"/>
          <p:cNvSpPr txBox="1">
            <a:spLocks noGrp="1"/>
          </p:cNvSpPr>
          <p:nvPr>
            <p:ph type="subTitle" idx="5"/>
          </p:nvPr>
        </p:nvSpPr>
        <p:spPr>
          <a:xfrm>
            <a:off x="3493925" y="3825398"/>
            <a:ext cx="2145600" cy="5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subTitle" idx="6"/>
          </p:nvPr>
        </p:nvSpPr>
        <p:spPr>
          <a:xfrm>
            <a:off x="3493931" y="3375748"/>
            <a:ext cx="2145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subTitle" idx="7"/>
          </p:nvPr>
        </p:nvSpPr>
        <p:spPr>
          <a:xfrm>
            <a:off x="6180725" y="3825398"/>
            <a:ext cx="2145600" cy="5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subTitle" idx="8"/>
          </p:nvPr>
        </p:nvSpPr>
        <p:spPr>
          <a:xfrm>
            <a:off x="6180731" y="3375748"/>
            <a:ext cx="2145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/>
          <p:nvPr/>
        </p:nvSpPr>
        <p:spPr>
          <a:xfrm rot="-2161599" flipH="1">
            <a:off x="-1871217" y="-1507659"/>
            <a:ext cx="3498019" cy="3497842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9" name="Google Shape;169;p19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0" name="Google Shape;170;p19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3"/>
          </p:nvPr>
        </p:nvSpPr>
        <p:spPr>
          <a:xfrm>
            <a:off x="5220200" y="1803304"/>
            <a:ext cx="30564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title"/>
          </p:nvPr>
        </p:nvSpPr>
        <p:spPr>
          <a:xfrm>
            <a:off x="5220200" y="1401875"/>
            <a:ext cx="1624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title" idx="4" hasCustomPrompt="1"/>
          </p:nvPr>
        </p:nvSpPr>
        <p:spPr>
          <a:xfrm>
            <a:off x="4277325" y="1401856"/>
            <a:ext cx="80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75" name="Google Shape;175;p19"/>
          <p:cNvSpPr txBox="1">
            <a:spLocks noGrp="1"/>
          </p:cNvSpPr>
          <p:nvPr>
            <p:ph type="subTitle" idx="5"/>
          </p:nvPr>
        </p:nvSpPr>
        <p:spPr>
          <a:xfrm>
            <a:off x="5220200" y="2853058"/>
            <a:ext cx="30564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title" idx="6"/>
          </p:nvPr>
        </p:nvSpPr>
        <p:spPr>
          <a:xfrm>
            <a:off x="5220200" y="2451627"/>
            <a:ext cx="1624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title" idx="7" hasCustomPrompt="1"/>
          </p:nvPr>
        </p:nvSpPr>
        <p:spPr>
          <a:xfrm>
            <a:off x="4277325" y="2451610"/>
            <a:ext cx="80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78" name="Google Shape;178;p19"/>
          <p:cNvSpPr txBox="1">
            <a:spLocks noGrp="1"/>
          </p:cNvSpPr>
          <p:nvPr>
            <p:ph type="subTitle" idx="8"/>
          </p:nvPr>
        </p:nvSpPr>
        <p:spPr>
          <a:xfrm>
            <a:off x="5220200" y="3902813"/>
            <a:ext cx="30564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title" idx="9"/>
          </p:nvPr>
        </p:nvSpPr>
        <p:spPr>
          <a:xfrm>
            <a:off x="5220200" y="3501376"/>
            <a:ext cx="1624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0" name="Google Shape;180;p19"/>
          <p:cNvSpPr txBox="1">
            <a:spLocks noGrp="1"/>
          </p:cNvSpPr>
          <p:nvPr>
            <p:ph type="title" idx="13" hasCustomPrompt="1"/>
          </p:nvPr>
        </p:nvSpPr>
        <p:spPr>
          <a:xfrm>
            <a:off x="4277325" y="3501365"/>
            <a:ext cx="80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81" name="Google Shape;181;p19"/>
          <p:cNvSpPr txBox="1">
            <a:spLocks noGrp="1"/>
          </p:cNvSpPr>
          <p:nvPr>
            <p:ph type="title" idx="14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/>
          <p:nvPr/>
        </p:nvSpPr>
        <p:spPr>
          <a:xfrm rot="8698870" flipH="1">
            <a:off x="-1140220" y="-1484967"/>
            <a:ext cx="4621452" cy="4621452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5" name="Google Shape;185;p20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6" name="Google Shape;186;p20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subTitle" idx="3"/>
          </p:nvPr>
        </p:nvSpPr>
        <p:spPr>
          <a:xfrm>
            <a:off x="960576" y="2153825"/>
            <a:ext cx="21903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0"/>
          <p:cNvSpPr txBox="1">
            <a:spLocks noGrp="1"/>
          </p:cNvSpPr>
          <p:nvPr>
            <p:ph type="subTitle" idx="4"/>
          </p:nvPr>
        </p:nvSpPr>
        <p:spPr>
          <a:xfrm>
            <a:off x="960589" y="1704175"/>
            <a:ext cx="2190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subTitle" idx="5"/>
          </p:nvPr>
        </p:nvSpPr>
        <p:spPr>
          <a:xfrm>
            <a:off x="5993124" y="2153825"/>
            <a:ext cx="21903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0"/>
          <p:cNvSpPr txBox="1">
            <a:spLocks noGrp="1"/>
          </p:cNvSpPr>
          <p:nvPr>
            <p:ph type="subTitle" idx="6"/>
          </p:nvPr>
        </p:nvSpPr>
        <p:spPr>
          <a:xfrm>
            <a:off x="5993117" y="1704175"/>
            <a:ext cx="2190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3" name="Google Shape;193;p20"/>
          <p:cNvSpPr txBox="1">
            <a:spLocks noGrp="1"/>
          </p:cNvSpPr>
          <p:nvPr>
            <p:ph type="subTitle" idx="7"/>
          </p:nvPr>
        </p:nvSpPr>
        <p:spPr>
          <a:xfrm>
            <a:off x="960576" y="3530525"/>
            <a:ext cx="21903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subTitle" idx="8"/>
          </p:nvPr>
        </p:nvSpPr>
        <p:spPr>
          <a:xfrm>
            <a:off x="960589" y="3080875"/>
            <a:ext cx="2190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9"/>
          </p:nvPr>
        </p:nvSpPr>
        <p:spPr>
          <a:xfrm>
            <a:off x="5993124" y="3530525"/>
            <a:ext cx="2190300" cy="4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subTitle" idx="13"/>
          </p:nvPr>
        </p:nvSpPr>
        <p:spPr>
          <a:xfrm>
            <a:off x="5993117" y="3080875"/>
            <a:ext cx="2190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 rot="-908231">
            <a:off x="-659279" y="-1163274"/>
            <a:ext cx="3029514" cy="3029514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13075" y="2179717"/>
            <a:ext cx="723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713075" y="3326963"/>
            <a:ext cx="4616400" cy="3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784175" y="1067386"/>
            <a:ext cx="1027200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3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4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25" name="Google Shape;25;p3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26;p3"/>
          <p:cNvSpPr/>
          <p:nvPr/>
        </p:nvSpPr>
        <p:spPr>
          <a:xfrm rot="-8701193">
            <a:off x="6244336" y="-1138937"/>
            <a:ext cx="4261178" cy="4261178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/>
          <p:nvPr/>
        </p:nvSpPr>
        <p:spPr>
          <a:xfrm rot="-8590643" flipH="1">
            <a:off x="7212872" y="-1096737"/>
            <a:ext cx="3272101" cy="3272101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0" name="Google Shape;200;p21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1" name="Google Shape;201;p21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subTitle" idx="3"/>
          </p:nvPr>
        </p:nvSpPr>
        <p:spPr>
          <a:xfrm>
            <a:off x="873625" y="2331862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subTitle" idx="4"/>
          </p:nvPr>
        </p:nvSpPr>
        <p:spPr>
          <a:xfrm>
            <a:off x="873625" y="1989475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5"/>
          </p:nvPr>
        </p:nvSpPr>
        <p:spPr>
          <a:xfrm>
            <a:off x="3479978" y="2331862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subTitle" idx="6"/>
          </p:nvPr>
        </p:nvSpPr>
        <p:spPr>
          <a:xfrm>
            <a:off x="3479978" y="1989475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8" name="Google Shape;208;p21"/>
          <p:cNvSpPr txBox="1">
            <a:spLocks noGrp="1"/>
          </p:cNvSpPr>
          <p:nvPr>
            <p:ph type="subTitle" idx="7"/>
          </p:nvPr>
        </p:nvSpPr>
        <p:spPr>
          <a:xfrm>
            <a:off x="6086325" y="2331862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subTitle" idx="8"/>
          </p:nvPr>
        </p:nvSpPr>
        <p:spPr>
          <a:xfrm>
            <a:off x="6086325" y="1989475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subTitle" idx="9"/>
          </p:nvPr>
        </p:nvSpPr>
        <p:spPr>
          <a:xfrm>
            <a:off x="873625" y="3946838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13"/>
          </p:nvPr>
        </p:nvSpPr>
        <p:spPr>
          <a:xfrm>
            <a:off x="873625" y="3604499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subTitle" idx="14"/>
          </p:nvPr>
        </p:nvSpPr>
        <p:spPr>
          <a:xfrm>
            <a:off x="3479978" y="3946838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subTitle" idx="15"/>
          </p:nvPr>
        </p:nvSpPr>
        <p:spPr>
          <a:xfrm>
            <a:off x="3479978" y="3604499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4" name="Google Shape;214;p21"/>
          <p:cNvSpPr txBox="1">
            <a:spLocks noGrp="1"/>
          </p:cNvSpPr>
          <p:nvPr>
            <p:ph type="subTitle" idx="16"/>
          </p:nvPr>
        </p:nvSpPr>
        <p:spPr>
          <a:xfrm>
            <a:off x="6086325" y="3946838"/>
            <a:ext cx="2190300" cy="5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17"/>
          </p:nvPr>
        </p:nvSpPr>
        <p:spPr>
          <a:xfrm>
            <a:off x="6086325" y="3604499"/>
            <a:ext cx="21903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/>
          <p:nvPr/>
        </p:nvSpPr>
        <p:spPr>
          <a:xfrm rot="-7618577">
            <a:off x="5309991" y="-2272309"/>
            <a:ext cx="4782668" cy="4782668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2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9" name="Google Shape;219;p22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0" name="Google Shape;220;p22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1" name="Google Shape;221;p22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title" hasCustomPrompt="1"/>
          </p:nvPr>
        </p:nvSpPr>
        <p:spPr>
          <a:xfrm>
            <a:off x="2762080" y="2587624"/>
            <a:ext cx="3630300" cy="74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23" name="Google Shape;223;p22"/>
          <p:cNvSpPr txBox="1">
            <a:spLocks noGrp="1"/>
          </p:cNvSpPr>
          <p:nvPr>
            <p:ph type="subTitle" idx="3"/>
          </p:nvPr>
        </p:nvSpPr>
        <p:spPr>
          <a:xfrm>
            <a:off x="3004480" y="3553383"/>
            <a:ext cx="3145500" cy="307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title" idx="4" hasCustomPrompt="1"/>
          </p:nvPr>
        </p:nvSpPr>
        <p:spPr>
          <a:xfrm>
            <a:off x="758555" y="657551"/>
            <a:ext cx="3631800" cy="74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25" name="Google Shape;225;p22"/>
          <p:cNvSpPr txBox="1">
            <a:spLocks noGrp="1"/>
          </p:cNvSpPr>
          <p:nvPr>
            <p:ph type="subTitle" idx="5"/>
          </p:nvPr>
        </p:nvSpPr>
        <p:spPr>
          <a:xfrm>
            <a:off x="1002305" y="1619632"/>
            <a:ext cx="3144300" cy="307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title" idx="6" hasCustomPrompt="1"/>
          </p:nvPr>
        </p:nvSpPr>
        <p:spPr>
          <a:xfrm>
            <a:off x="4764105" y="657551"/>
            <a:ext cx="3631800" cy="74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27" name="Google Shape;227;p22"/>
          <p:cNvSpPr txBox="1">
            <a:spLocks noGrp="1"/>
          </p:cNvSpPr>
          <p:nvPr>
            <p:ph type="subTitle" idx="7"/>
          </p:nvPr>
        </p:nvSpPr>
        <p:spPr>
          <a:xfrm>
            <a:off x="5007855" y="1619632"/>
            <a:ext cx="3144300" cy="307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/>
          <p:nvPr/>
        </p:nvSpPr>
        <p:spPr>
          <a:xfrm rot="-7618588">
            <a:off x="4834560" y="-1783655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1" name="Google Shape;231;p23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2" name="Google Shape;232;p23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3" name="Google Shape;233;p23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4" name="Google Shape;234;p23"/>
          <p:cNvSpPr txBox="1">
            <a:spLocks noGrp="1"/>
          </p:cNvSpPr>
          <p:nvPr>
            <p:ph type="title"/>
          </p:nvPr>
        </p:nvSpPr>
        <p:spPr>
          <a:xfrm>
            <a:off x="5043426" y="1371816"/>
            <a:ext cx="2715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3"/>
          <p:cNvSpPr txBox="1">
            <a:spLocks noGrp="1"/>
          </p:cNvSpPr>
          <p:nvPr>
            <p:ph type="subTitle" idx="3"/>
          </p:nvPr>
        </p:nvSpPr>
        <p:spPr>
          <a:xfrm>
            <a:off x="5043425" y="2062975"/>
            <a:ext cx="2715900" cy="117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LANK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/>
          <p:nvPr/>
        </p:nvSpPr>
        <p:spPr>
          <a:xfrm rot="-1720358">
            <a:off x="-795996" y="-869105"/>
            <a:ext cx="3728393" cy="3728393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4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9" name="Google Shape;239;p24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" name="Google Shape;240;p24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1" name="Google Shape;241;p24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2" name="Google Shape;242;p24"/>
          <p:cNvSpPr txBox="1">
            <a:spLocks noGrp="1"/>
          </p:cNvSpPr>
          <p:nvPr>
            <p:ph type="title"/>
          </p:nvPr>
        </p:nvSpPr>
        <p:spPr>
          <a:xfrm>
            <a:off x="1154210" y="1372984"/>
            <a:ext cx="2698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4"/>
          <p:cNvSpPr txBox="1">
            <a:spLocks noGrp="1"/>
          </p:cNvSpPr>
          <p:nvPr>
            <p:ph type="subTitle" idx="3"/>
          </p:nvPr>
        </p:nvSpPr>
        <p:spPr>
          <a:xfrm>
            <a:off x="1154207" y="2061834"/>
            <a:ext cx="2698200" cy="117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BLANK_1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5"/>
          <p:cNvSpPr/>
          <p:nvPr/>
        </p:nvSpPr>
        <p:spPr>
          <a:xfrm rot="1720310" flipH="1">
            <a:off x="5434280" y="-1488977"/>
            <a:ext cx="4828341" cy="4828077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47" name="Google Shape;247;p25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" name="Google Shape;248;p25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9" name="Google Shape;249;p25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5"/>
          <p:cNvSpPr txBox="1">
            <a:spLocks noGrp="1"/>
          </p:cNvSpPr>
          <p:nvPr>
            <p:ph type="subTitle" idx="3"/>
          </p:nvPr>
        </p:nvSpPr>
        <p:spPr>
          <a:xfrm>
            <a:off x="711850" y="3181751"/>
            <a:ext cx="3261300" cy="9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BLANK_1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54" name="Google Shape;254;p26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" name="Google Shape;255;p26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6" name="Google Shape;256;p26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7" name="Google Shape;257;p26"/>
          <p:cNvSpPr txBox="1">
            <a:spLocks noGrp="1"/>
          </p:cNvSpPr>
          <p:nvPr>
            <p:ph type="title"/>
          </p:nvPr>
        </p:nvSpPr>
        <p:spPr>
          <a:xfrm>
            <a:off x="4572000" y="1302085"/>
            <a:ext cx="3859200" cy="1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26"/>
          <p:cNvSpPr txBox="1">
            <a:spLocks noGrp="1"/>
          </p:cNvSpPr>
          <p:nvPr>
            <p:ph type="subTitle" idx="3"/>
          </p:nvPr>
        </p:nvSpPr>
        <p:spPr>
          <a:xfrm>
            <a:off x="4571625" y="2475001"/>
            <a:ext cx="3859200" cy="8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6"/>
          <p:cNvSpPr/>
          <p:nvPr/>
        </p:nvSpPr>
        <p:spPr>
          <a:xfrm rot="-9900482" flipH="1">
            <a:off x="6455460" y="-1317364"/>
            <a:ext cx="2852907" cy="2852907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7"/>
          <p:cNvSpPr/>
          <p:nvPr/>
        </p:nvSpPr>
        <p:spPr>
          <a:xfrm rot="9635485" flipH="1">
            <a:off x="-985924" y="-1106854"/>
            <a:ext cx="4092357" cy="4092357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7"/>
          <p:cNvSpPr/>
          <p:nvPr/>
        </p:nvSpPr>
        <p:spPr>
          <a:xfrm rot="-8672539" flipH="1">
            <a:off x="7113744" y="-1249177"/>
            <a:ext cx="3272014" cy="3272014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7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64" name="Google Shape;264;p27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5" name="Google Shape;265;p27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66" name="Google Shape;266;p27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67" name="Google Shape;267;p27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BLANK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0" name="Google Shape;270;p28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1" name="Google Shape;271;p28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2" name="Google Shape;272;p28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3" name="Google Shape;273;p28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8"/>
          <p:cNvSpPr/>
          <p:nvPr/>
        </p:nvSpPr>
        <p:spPr>
          <a:xfrm flipH="1">
            <a:off x="5738019" y="-1881603"/>
            <a:ext cx="2778300" cy="2778000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/>
          <p:nvPr/>
        </p:nvSpPr>
        <p:spPr>
          <a:xfrm rot="7618588" flipH="1">
            <a:off x="-1147397" y="-1622169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9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29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9" name="Google Shape;279;p29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80" name="Google Shape;280;p29"/>
          <p:cNvSpPr txBox="1">
            <a:spLocks noGrp="1"/>
          </p:cNvSpPr>
          <p:nvPr>
            <p:ph type="title"/>
          </p:nvPr>
        </p:nvSpPr>
        <p:spPr>
          <a:xfrm>
            <a:off x="1669166" y="724520"/>
            <a:ext cx="5804100" cy="76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29"/>
          <p:cNvSpPr txBox="1">
            <a:spLocks noGrp="1"/>
          </p:cNvSpPr>
          <p:nvPr>
            <p:ph type="subTitle" idx="3"/>
          </p:nvPr>
        </p:nvSpPr>
        <p:spPr>
          <a:xfrm>
            <a:off x="2866999" y="1562795"/>
            <a:ext cx="3402000" cy="86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29"/>
          <p:cNvSpPr txBox="1"/>
          <p:nvPr/>
        </p:nvSpPr>
        <p:spPr>
          <a:xfrm>
            <a:off x="1904700" y="3207250"/>
            <a:ext cx="53346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Credits: 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This presentation template was created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Poppins SemiBold"/>
                <a:ea typeface="Poppins SemiBold"/>
                <a:cs typeface="Poppins SemiBold"/>
                <a:sym typeface="Poppins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Poppins SemiBold"/>
                <a:ea typeface="Poppins SemiBold"/>
                <a:cs typeface="Poppins SemiBold"/>
                <a:sym typeface="Poppins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Poppins SemiBold"/>
                <a:ea typeface="Poppins SemiBold"/>
                <a:cs typeface="Poppins SemiBold"/>
                <a:sym typeface="Poppins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83" name="Google Shape;283;p29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"/>
          <p:cNvSpPr/>
          <p:nvPr/>
        </p:nvSpPr>
        <p:spPr>
          <a:xfrm rot="7618588" flipH="1">
            <a:off x="-1147397" y="-1622169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 rot="-6777793">
            <a:off x="-500388" y="3908257"/>
            <a:ext cx="1936996" cy="1936996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13075" y="1161000"/>
            <a:ext cx="7717800" cy="34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713075" y="4623852"/>
            <a:ext cx="548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b="0"/>
            </a:lvl1pPr>
            <a:lvl2pPr lvl="1">
              <a:buNone/>
              <a:defRPr b="0"/>
            </a:lvl2pPr>
            <a:lvl3pPr lvl="2">
              <a:buNone/>
              <a:defRPr b="0"/>
            </a:lvl3pPr>
            <a:lvl4pPr lvl="3">
              <a:buNone/>
              <a:defRPr b="0"/>
            </a:lvl4pPr>
            <a:lvl5pPr lvl="4">
              <a:buNone/>
              <a:defRPr b="0"/>
            </a:lvl5pPr>
            <a:lvl6pPr lvl="5">
              <a:buNone/>
              <a:defRPr b="0"/>
            </a:lvl6pPr>
            <a:lvl7pPr lvl="6">
              <a:buNone/>
              <a:defRPr b="0"/>
            </a:lvl7pPr>
            <a:lvl8pPr lvl="7">
              <a:buNone/>
              <a:defRPr b="0"/>
            </a:lvl8pPr>
            <a:lvl9pPr lvl="8">
              <a:buNone/>
              <a:defRPr b="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2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3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34" name="Google Shape;34;p4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/>
          <p:nvPr/>
        </p:nvSpPr>
        <p:spPr>
          <a:xfrm rot="-6962841">
            <a:off x="-1235620" y="3067256"/>
            <a:ext cx="3073690" cy="3073690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1"/>
          </p:nvPr>
        </p:nvSpPr>
        <p:spPr>
          <a:xfrm>
            <a:off x="1669367" y="3007297"/>
            <a:ext cx="2286000" cy="11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2"/>
          </p:nvPr>
        </p:nvSpPr>
        <p:spPr>
          <a:xfrm>
            <a:off x="1669367" y="2557647"/>
            <a:ext cx="2286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3"/>
          </p:nvPr>
        </p:nvSpPr>
        <p:spPr>
          <a:xfrm>
            <a:off x="5186717" y="3007297"/>
            <a:ext cx="2287800" cy="11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4"/>
          </p:nvPr>
        </p:nvSpPr>
        <p:spPr>
          <a:xfrm>
            <a:off x="5186717" y="2557647"/>
            <a:ext cx="22878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5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6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44" name="Google Shape;44;p5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Google Shape;45;p5"/>
          <p:cNvSpPr/>
          <p:nvPr/>
        </p:nvSpPr>
        <p:spPr>
          <a:xfrm>
            <a:off x="6614275" y="-1106550"/>
            <a:ext cx="1596600" cy="1596600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/>
          <p:nvPr/>
        </p:nvSpPr>
        <p:spPr>
          <a:xfrm rot="-6777793">
            <a:off x="-500388" y="3908257"/>
            <a:ext cx="1936996" cy="1936996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0" name="Google Shape;50;p6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51;p6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 rot="-1720358">
            <a:off x="-923271" y="-1116905"/>
            <a:ext cx="3728393" cy="3728393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6" name="Google Shape;56;p7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Google Shape;57;p7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ubTitle" idx="3"/>
          </p:nvPr>
        </p:nvSpPr>
        <p:spPr>
          <a:xfrm>
            <a:off x="713075" y="1746850"/>
            <a:ext cx="4155300" cy="21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 rot="2324845" flipH="1">
            <a:off x="4768463" y="-1343820"/>
            <a:ext cx="5393295" cy="5393061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1388100" y="1019456"/>
            <a:ext cx="6367800" cy="25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67" name="Google Shape;67;p8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 rot="-7618588">
            <a:off x="4834560" y="-1783655"/>
            <a:ext cx="5322309" cy="5322309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1" name="Google Shape;71;p9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9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2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2839350" y="1233242"/>
            <a:ext cx="346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3"/>
          </p:nvPr>
        </p:nvSpPr>
        <p:spPr>
          <a:xfrm>
            <a:off x="2839350" y="1924342"/>
            <a:ext cx="3465300" cy="14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9"/>
          <p:cNvSpPr/>
          <p:nvPr/>
        </p:nvSpPr>
        <p:spPr>
          <a:xfrm rot="-4596179">
            <a:off x="-1309904" y="2330426"/>
            <a:ext cx="1937010" cy="1937010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>
            <a:spLocks noGrp="1"/>
          </p:cNvSpPr>
          <p:nvPr>
            <p:ph type="body" idx="1"/>
          </p:nvPr>
        </p:nvSpPr>
        <p:spPr>
          <a:xfrm>
            <a:off x="713075" y="3924612"/>
            <a:ext cx="7717800" cy="45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0" name="Google Shape;80;p10"/>
          <p:cNvCxnSpPr/>
          <p:nvPr/>
        </p:nvCxnSpPr>
        <p:spPr>
          <a:xfrm>
            <a:off x="711850" y="4610125"/>
            <a:ext cx="7720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" name="Google Shape;81;p10"/>
          <p:cNvSpPr txBox="1">
            <a:spLocks noGrp="1"/>
          </p:cNvSpPr>
          <p:nvPr>
            <p:ph type="subTitle" idx="2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ubTitle" idx="3"/>
          </p:nvPr>
        </p:nvSpPr>
        <p:spPr>
          <a:xfrm>
            <a:off x="7332925" y="4623854"/>
            <a:ext cx="10980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10"/>
          <p:cNvSpPr/>
          <p:nvPr/>
        </p:nvSpPr>
        <p:spPr>
          <a:xfrm rot="-7139419" flipH="1">
            <a:off x="7295467" y="-947033"/>
            <a:ext cx="3271973" cy="3271973"/>
          </a:xfrm>
          <a:prstGeom prst="ellipse">
            <a:avLst/>
          </a:prstGeom>
          <a:gradFill>
            <a:gsLst>
              <a:gs pos="0">
                <a:srgbClr val="FFFFFF">
                  <a:alpha val="0"/>
                  <a:alpha val="20540"/>
                </a:srgbClr>
              </a:gs>
              <a:gs pos="100000">
                <a:srgbClr val="CC527A">
                  <a:alpha val="2054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0"/>
          <p:cNvSpPr/>
          <p:nvPr/>
        </p:nvSpPr>
        <p:spPr>
          <a:xfrm rot="-1720358">
            <a:off x="-795996" y="-869105"/>
            <a:ext cx="3728393" cy="3728393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rgbClr val="737373">
                  <a:alpha val="0"/>
                  <a:alpha val="2054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rgbClr val="CC527A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oppins SemiBold"/>
              <a:buNone/>
              <a:defRPr sz="32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075" y="1279575"/>
            <a:ext cx="7717800" cy="3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●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○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Char char="■"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buNone/>
              <a:def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2"/>
          <p:cNvSpPr txBox="1">
            <a:spLocks noGrp="1"/>
          </p:cNvSpPr>
          <p:nvPr>
            <p:ph type="title"/>
          </p:nvPr>
        </p:nvSpPr>
        <p:spPr>
          <a:xfrm>
            <a:off x="198175" y="105700"/>
            <a:ext cx="7717800" cy="8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>
                <a:latin typeface="Poppins"/>
                <a:ea typeface="Poppins"/>
                <a:cs typeface="Poppins"/>
                <a:sym typeface="Poppins"/>
              </a:rPr>
              <a:t>School of Information Technology and Engineering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900" b="1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Poppins"/>
                <a:ea typeface="Poppins"/>
                <a:cs typeface="Poppins"/>
                <a:sym typeface="Poppins"/>
              </a:rPr>
              <a:t>Group 6</a:t>
            </a:r>
            <a:endParaRPr sz="14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3" name="Google Shape;293;p32"/>
          <p:cNvSpPr txBox="1">
            <a:spLocks noGrp="1"/>
          </p:cNvSpPr>
          <p:nvPr>
            <p:ph type="sldNum" idx="12"/>
          </p:nvPr>
        </p:nvSpPr>
        <p:spPr>
          <a:xfrm>
            <a:off x="703450" y="465960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/>
              <a:t>1</a:t>
            </a:fld>
            <a:endParaRPr sz="1100" b="1"/>
          </a:p>
        </p:txBody>
      </p:sp>
      <p:sp>
        <p:nvSpPr>
          <p:cNvPr id="294" name="Google Shape;294;p32"/>
          <p:cNvSpPr txBox="1">
            <a:spLocks noGrp="1"/>
          </p:cNvSpPr>
          <p:nvPr>
            <p:ph type="subTitle" idx="1"/>
          </p:nvPr>
        </p:nvSpPr>
        <p:spPr>
          <a:xfrm>
            <a:off x="2503525" y="4616550"/>
            <a:ext cx="42729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Date of presentation: 6th of December, 2023</a:t>
            </a:r>
            <a:endParaRPr sz="1100" b="1"/>
          </a:p>
        </p:txBody>
      </p:sp>
      <p:sp>
        <p:nvSpPr>
          <p:cNvPr id="295" name="Google Shape;295;p32"/>
          <p:cNvSpPr txBox="1">
            <a:spLocks noGrp="1"/>
          </p:cNvSpPr>
          <p:nvPr>
            <p:ph type="subTitle" idx="3"/>
          </p:nvPr>
        </p:nvSpPr>
        <p:spPr>
          <a:xfrm>
            <a:off x="31350" y="3498587"/>
            <a:ext cx="2046300" cy="5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ID: 21B030770</a:t>
            </a:r>
            <a:endParaRPr sz="1200" b="1"/>
          </a:p>
        </p:txBody>
      </p:sp>
      <p:sp>
        <p:nvSpPr>
          <p:cNvPr id="297" name="Google Shape;297;p32"/>
          <p:cNvSpPr txBox="1">
            <a:spLocks noGrp="1"/>
          </p:cNvSpPr>
          <p:nvPr>
            <p:ph type="subTitle" idx="5"/>
          </p:nvPr>
        </p:nvSpPr>
        <p:spPr>
          <a:xfrm>
            <a:off x="1835438" y="2950223"/>
            <a:ext cx="2145600" cy="5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ID: 21B030839</a:t>
            </a:r>
            <a:endParaRPr sz="1200" b="1"/>
          </a:p>
        </p:txBody>
      </p:sp>
      <p:sp>
        <p:nvSpPr>
          <p:cNvPr id="298" name="Google Shape;298;p32"/>
          <p:cNvSpPr txBox="1">
            <a:spLocks noGrp="1"/>
          </p:cNvSpPr>
          <p:nvPr>
            <p:ph type="subTitle" idx="6"/>
          </p:nvPr>
        </p:nvSpPr>
        <p:spPr>
          <a:xfrm>
            <a:off x="1835444" y="2785348"/>
            <a:ext cx="2145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oppins"/>
                <a:ea typeface="Poppins"/>
                <a:cs typeface="Poppins"/>
                <a:sym typeface="Poppins"/>
              </a:rPr>
              <a:t>Kakharmanova</a:t>
            </a:r>
            <a:endParaRPr sz="1200" b="1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oppins"/>
                <a:ea typeface="Poppins"/>
                <a:cs typeface="Poppins"/>
                <a:sym typeface="Poppins"/>
              </a:rPr>
              <a:t>Aruzhan</a:t>
            </a:r>
            <a:endParaRPr sz="1200" b="1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9" name="Google Shape;299;p32"/>
          <p:cNvSpPr txBox="1">
            <a:spLocks noGrp="1"/>
          </p:cNvSpPr>
          <p:nvPr>
            <p:ph type="subTitle" idx="7"/>
          </p:nvPr>
        </p:nvSpPr>
        <p:spPr>
          <a:xfrm>
            <a:off x="3565100" y="3401819"/>
            <a:ext cx="2145600" cy="5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ID: 21B030134</a:t>
            </a:r>
            <a:endParaRPr sz="1200" b="1" dirty="0"/>
          </a:p>
        </p:txBody>
      </p:sp>
      <p:pic>
        <p:nvPicPr>
          <p:cNvPr id="301" name="Google Shape;301;p32"/>
          <p:cNvPicPr preferRelativeResize="0"/>
          <p:nvPr/>
        </p:nvPicPr>
        <p:blipFill rotWithShape="1">
          <a:blip r:embed="rId3">
            <a:alphaModFix/>
          </a:blip>
          <a:srcRect t="11419" b="11419"/>
          <a:stretch/>
        </p:blipFill>
        <p:spPr>
          <a:xfrm>
            <a:off x="444905" y="1750565"/>
            <a:ext cx="1219200" cy="125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02" name="Google Shape;302;p32"/>
          <p:cNvPicPr preferRelativeResize="0"/>
          <p:nvPr/>
        </p:nvPicPr>
        <p:blipFill rotWithShape="1">
          <a:blip r:embed="rId4">
            <a:alphaModFix/>
          </a:blip>
          <a:srcRect t="15176" b="15176"/>
          <a:stretch/>
        </p:blipFill>
        <p:spPr>
          <a:xfrm>
            <a:off x="2082724" y="1216214"/>
            <a:ext cx="1355700" cy="1320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03" name="Google Shape;303;p32"/>
          <p:cNvSpPr/>
          <p:nvPr/>
        </p:nvSpPr>
        <p:spPr>
          <a:xfrm rot="1944339">
            <a:off x="131181" y="1872400"/>
            <a:ext cx="1204787" cy="1195336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45000"/>
                  <a:lumOff val="55000"/>
                  <a:alpha val="21746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2"/>
          <p:cNvSpPr/>
          <p:nvPr/>
        </p:nvSpPr>
        <p:spPr>
          <a:xfrm rot="-6853817" flipH="1">
            <a:off x="2294268" y="1110771"/>
            <a:ext cx="1231710" cy="1241870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45000"/>
                  <a:lumOff val="55000"/>
                  <a:alpha val="21746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2"/>
          <p:cNvSpPr txBox="1">
            <a:spLocks noGrp="1"/>
          </p:cNvSpPr>
          <p:nvPr>
            <p:ph type="subTitle" idx="5"/>
          </p:nvPr>
        </p:nvSpPr>
        <p:spPr>
          <a:xfrm>
            <a:off x="5410225" y="3004873"/>
            <a:ext cx="2145600" cy="5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ID:</a:t>
            </a:r>
            <a:r>
              <a:rPr lang="kk-KZ" sz="1200" b="1" dirty="0"/>
              <a:t> </a:t>
            </a:r>
            <a:r>
              <a:rPr lang="en" sz="1200" b="1" dirty="0"/>
              <a:t>21B030926 </a:t>
            </a:r>
            <a:endParaRPr sz="1200" b="1" dirty="0"/>
          </a:p>
        </p:txBody>
      </p:sp>
      <p:sp>
        <p:nvSpPr>
          <p:cNvPr id="306" name="Google Shape;306;p32"/>
          <p:cNvSpPr txBox="1">
            <a:spLocks noGrp="1"/>
          </p:cNvSpPr>
          <p:nvPr>
            <p:ph type="subTitle" idx="6"/>
          </p:nvPr>
        </p:nvSpPr>
        <p:spPr>
          <a:xfrm>
            <a:off x="5410231" y="2659561"/>
            <a:ext cx="2145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oppins"/>
                <a:ea typeface="Poppins"/>
                <a:cs typeface="Poppins"/>
                <a:sym typeface="Poppins"/>
              </a:rPr>
              <a:t>Tashimov </a:t>
            </a:r>
            <a:endParaRPr sz="1200" b="1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oppins"/>
                <a:ea typeface="Poppins"/>
                <a:cs typeface="Poppins"/>
                <a:sym typeface="Poppins"/>
              </a:rPr>
              <a:t>Nurkhan</a:t>
            </a:r>
            <a:endParaRPr sz="1200" b="1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07" name="Google Shape;307;p32"/>
          <p:cNvPicPr preferRelativeResize="0"/>
          <p:nvPr/>
        </p:nvPicPr>
        <p:blipFill rotWithShape="1">
          <a:blip r:embed="rId5">
            <a:alphaModFix/>
          </a:blip>
          <a:srcRect t="6476" b="6468"/>
          <a:stretch/>
        </p:blipFill>
        <p:spPr>
          <a:xfrm>
            <a:off x="5827225" y="1245659"/>
            <a:ext cx="1311600" cy="1321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08" name="Google Shape;308;p32"/>
          <p:cNvSpPr/>
          <p:nvPr/>
        </p:nvSpPr>
        <p:spPr>
          <a:xfrm rot="13298757" flipH="1">
            <a:off x="6015136" y="1157279"/>
            <a:ext cx="1225030" cy="1207756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45000"/>
                  <a:lumOff val="55000"/>
                  <a:alpha val="21746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2"/>
          <p:cNvSpPr txBox="1">
            <a:spLocks noGrp="1"/>
          </p:cNvSpPr>
          <p:nvPr>
            <p:ph type="subTitle" idx="7"/>
          </p:nvPr>
        </p:nvSpPr>
        <p:spPr>
          <a:xfrm>
            <a:off x="7113950" y="3460336"/>
            <a:ext cx="2145600" cy="5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ID:  21B031335</a:t>
            </a:r>
            <a:endParaRPr sz="1200" b="1"/>
          </a:p>
        </p:txBody>
      </p:sp>
      <p:sp>
        <p:nvSpPr>
          <p:cNvPr id="310" name="Google Shape;310;p32"/>
          <p:cNvSpPr txBox="1">
            <a:spLocks noGrp="1"/>
          </p:cNvSpPr>
          <p:nvPr>
            <p:ph type="subTitle" idx="8"/>
          </p:nvPr>
        </p:nvSpPr>
        <p:spPr>
          <a:xfrm>
            <a:off x="7113956" y="3145748"/>
            <a:ext cx="2145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oppins"/>
                <a:ea typeface="Poppins"/>
                <a:cs typeface="Poppins"/>
                <a:sym typeface="Poppins"/>
              </a:rPr>
              <a:t>Khalamkhan </a:t>
            </a:r>
            <a:endParaRPr sz="1200" b="1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oppins"/>
                <a:ea typeface="Poppins"/>
                <a:cs typeface="Poppins"/>
                <a:sym typeface="Poppins"/>
              </a:rPr>
              <a:t>Aiman </a:t>
            </a:r>
            <a:endParaRPr sz="1200" b="1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11" name="Google Shape;311;p32"/>
          <p:cNvPicPr preferRelativeResize="0"/>
          <p:nvPr/>
        </p:nvPicPr>
        <p:blipFill rotWithShape="1">
          <a:blip r:embed="rId6">
            <a:alphaModFix/>
          </a:blip>
          <a:srcRect l="12149" r="12149"/>
          <a:stretch/>
        </p:blipFill>
        <p:spPr>
          <a:xfrm>
            <a:off x="7520671" y="1610719"/>
            <a:ext cx="1325700" cy="1313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2" name="Google Shape;312;p32"/>
          <p:cNvSpPr/>
          <p:nvPr/>
        </p:nvSpPr>
        <p:spPr>
          <a:xfrm rot="1198770" flipH="1">
            <a:off x="7443018" y="1857763"/>
            <a:ext cx="1216165" cy="1224648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45000"/>
                  <a:lumOff val="55000"/>
                  <a:alpha val="21746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2"/>
          <p:cNvSpPr txBox="1">
            <a:spLocks noGrp="1"/>
          </p:cNvSpPr>
          <p:nvPr>
            <p:ph type="subTitle" idx="4"/>
          </p:nvPr>
        </p:nvSpPr>
        <p:spPr>
          <a:xfrm>
            <a:off x="16256" y="3336148"/>
            <a:ext cx="2145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oppins"/>
                <a:ea typeface="Poppins"/>
                <a:cs typeface="Poppins"/>
                <a:sym typeface="Poppins"/>
              </a:rPr>
              <a:t>Amanbayeva </a:t>
            </a:r>
            <a:endParaRPr sz="1200" b="1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Poppins"/>
                <a:ea typeface="Poppins"/>
                <a:cs typeface="Poppins"/>
                <a:sym typeface="Poppins"/>
              </a:rPr>
              <a:t>Lyazzat</a:t>
            </a:r>
            <a:endParaRPr sz="1200" b="1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14" name="Google Shape;314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62113" y="1640275"/>
            <a:ext cx="1260542" cy="12543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2"/>
          <p:cNvSpPr/>
          <p:nvPr/>
        </p:nvSpPr>
        <p:spPr>
          <a:xfrm rot="2030397" flipH="1">
            <a:off x="3816243" y="1857763"/>
            <a:ext cx="1216165" cy="1224648"/>
          </a:xfrm>
          <a:prstGeom prst="ellipse">
            <a:avLst/>
          </a:prstGeom>
          <a:gradFill>
            <a:gsLst>
              <a:gs pos="100000">
                <a:schemeClr val="accent2"/>
              </a:gs>
              <a:gs pos="0">
                <a:schemeClr val="accent2">
                  <a:lumMod val="45000"/>
                  <a:lumOff val="55000"/>
                  <a:alpha val="21746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2"/>
          <p:cNvSpPr txBox="1">
            <a:spLocks noGrp="1"/>
          </p:cNvSpPr>
          <p:nvPr>
            <p:ph type="subTitle" idx="8"/>
          </p:nvPr>
        </p:nvSpPr>
        <p:spPr>
          <a:xfrm>
            <a:off x="3565100" y="3145748"/>
            <a:ext cx="2145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err="1">
                <a:latin typeface="Poppins"/>
                <a:ea typeface="Poppins"/>
                <a:cs typeface="Poppins"/>
                <a:sym typeface="Poppins"/>
              </a:rPr>
              <a:t>Orazalina</a:t>
            </a:r>
            <a:r>
              <a:rPr lang="en" sz="12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200" b="1" dirty="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err="1">
                <a:latin typeface="Poppins"/>
                <a:ea typeface="Poppins"/>
                <a:cs typeface="Poppins"/>
                <a:sym typeface="Poppins"/>
              </a:rPr>
              <a:t>Aruna</a:t>
            </a:r>
            <a:endParaRPr sz="1200" b="1" dirty="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1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/>
              <a:t>10</a:t>
            </a:fld>
            <a:endParaRPr sz="1100" b="1"/>
          </a:p>
        </p:txBody>
      </p:sp>
      <p:sp>
        <p:nvSpPr>
          <p:cNvPr id="461" name="Google Shape;461;p41"/>
          <p:cNvSpPr txBox="1">
            <a:spLocks noGrp="1"/>
          </p:cNvSpPr>
          <p:nvPr>
            <p:ph type="title"/>
          </p:nvPr>
        </p:nvSpPr>
        <p:spPr>
          <a:xfrm>
            <a:off x="713075" y="218100"/>
            <a:ext cx="6827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Define and describe the balanced scorecard method and </a:t>
            </a:r>
            <a:endParaRPr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business performance management.</a:t>
            </a:r>
            <a:endParaRPr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/>
          </a:p>
        </p:txBody>
      </p:sp>
      <p:sp>
        <p:nvSpPr>
          <p:cNvPr id="462" name="Google Shape;462;p41"/>
          <p:cNvSpPr txBox="1"/>
          <p:nvPr/>
        </p:nvSpPr>
        <p:spPr>
          <a:xfrm>
            <a:off x="2505075" y="922525"/>
            <a:ext cx="4184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The Balanced Scorecard Framework</a:t>
            </a:r>
            <a:endParaRPr sz="13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63" name="Google Shape;463;p41"/>
          <p:cNvSpPr/>
          <p:nvPr/>
        </p:nvSpPr>
        <p:spPr>
          <a:xfrm>
            <a:off x="3789825" y="2042450"/>
            <a:ext cx="1624500" cy="1567800"/>
          </a:xfrm>
          <a:prstGeom prst="ellipse">
            <a:avLst/>
          </a:prstGeom>
          <a:gradFill>
            <a:gsLst>
              <a:gs pos="9000">
                <a:srgbClr val="FFFFFF">
                  <a:alpha val="0"/>
                </a:srgbClr>
              </a:gs>
              <a:gs pos="100000">
                <a:srgbClr val="CC527A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Firm Strategy and Objectives</a:t>
            </a:r>
            <a:endParaRPr sz="1200"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4" name="Google Shape;464;p41"/>
          <p:cNvSpPr/>
          <p:nvPr/>
        </p:nvSpPr>
        <p:spPr>
          <a:xfrm>
            <a:off x="6607063" y="1245000"/>
            <a:ext cx="1520700" cy="1493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Financial</a:t>
            </a:r>
            <a:endParaRPr sz="12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65" name="Google Shape;465;p41"/>
          <p:cNvSpPr/>
          <p:nvPr/>
        </p:nvSpPr>
        <p:spPr>
          <a:xfrm rot="14459994" flipH="1">
            <a:off x="6790563" y="1198557"/>
            <a:ext cx="1472599" cy="1405457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41"/>
          <p:cNvSpPr/>
          <p:nvPr/>
        </p:nvSpPr>
        <p:spPr>
          <a:xfrm>
            <a:off x="1111413" y="1252325"/>
            <a:ext cx="1520700" cy="1493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Customers</a:t>
            </a:r>
            <a:endParaRPr sz="12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67" name="Google Shape;467;p41"/>
          <p:cNvSpPr/>
          <p:nvPr/>
        </p:nvSpPr>
        <p:spPr>
          <a:xfrm rot="5074275" flipH="1">
            <a:off x="915992" y="1251539"/>
            <a:ext cx="1472332" cy="1405650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1"/>
          <p:cNvSpPr/>
          <p:nvPr/>
        </p:nvSpPr>
        <p:spPr>
          <a:xfrm>
            <a:off x="6589513" y="3008438"/>
            <a:ext cx="1520700" cy="1493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Business</a:t>
            </a:r>
            <a:endParaRPr sz="12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Processes</a:t>
            </a:r>
            <a:endParaRPr sz="12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69" name="Google Shape;469;p41"/>
          <p:cNvSpPr/>
          <p:nvPr/>
        </p:nvSpPr>
        <p:spPr>
          <a:xfrm rot="17133578" flipH="1">
            <a:off x="6790583" y="3113255"/>
            <a:ext cx="1472577" cy="1405573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41"/>
          <p:cNvSpPr/>
          <p:nvPr/>
        </p:nvSpPr>
        <p:spPr>
          <a:xfrm>
            <a:off x="1056138" y="2970800"/>
            <a:ext cx="1520700" cy="1493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Learning and </a:t>
            </a:r>
            <a:endParaRPr sz="12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Growth</a:t>
            </a:r>
            <a:endParaRPr sz="1200">
              <a:solidFill>
                <a:schemeClr val="accent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71" name="Google Shape;471;p41"/>
          <p:cNvSpPr/>
          <p:nvPr/>
        </p:nvSpPr>
        <p:spPr>
          <a:xfrm rot="2391869" flipH="1">
            <a:off x="898309" y="3113341"/>
            <a:ext cx="1472617" cy="1405435"/>
          </a:xfrm>
          <a:prstGeom prst="ellipse">
            <a:avLst/>
          </a:prstGeom>
          <a:gradFill>
            <a:gsLst>
              <a:gs pos="0">
                <a:schemeClr val="accent2">
                  <a:alpha val="20540"/>
                </a:schemeClr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41"/>
          <p:cNvSpPr/>
          <p:nvPr/>
        </p:nvSpPr>
        <p:spPr>
          <a:xfrm rot="-1018748">
            <a:off x="5506496" y="2416632"/>
            <a:ext cx="1094090" cy="80742"/>
          </a:xfrm>
          <a:prstGeom prst="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3" name="Google Shape;473;p41"/>
          <p:cNvSpPr/>
          <p:nvPr/>
        </p:nvSpPr>
        <p:spPr>
          <a:xfrm rot="1078486">
            <a:off x="5475214" y="3233949"/>
            <a:ext cx="1098516" cy="80794"/>
          </a:xfrm>
          <a:prstGeom prst="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4" name="Google Shape;474;p41"/>
          <p:cNvSpPr/>
          <p:nvPr/>
        </p:nvSpPr>
        <p:spPr>
          <a:xfrm rot="-9907999">
            <a:off x="2706436" y="2387067"/>
            <a:ext cx="1009078" cy="82541"/>
          </a:xfrm>
          <a:prstGeom prst="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5" name="Google Shape;475;p41"/>
          <p:cNvSpPr/>
          <p:nvPr/>
        </p:nvSpPr>
        <p:spPr>
          <a:xfrm rot="9484682">
            <a:off x="2655470" y="3247431"/>
            <a:ext cx="1059079" cy="85756"/>
          </a:xfrm>
          <a:prstGeom prst="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6" name="Google Shape;476;p41"/>
          <p:cNvSpPr txBox="1">
            <a:spLocks noGrp="1"/>
          </p:cNvSpPr>
          <p:nvPr>
            <p:ph type="subTitle" idx="4294967295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 b="1"/>
              <a:t>Question 5</a:t>
            </a:r>
            <a:endParaRPr sz="1100" b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2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/>
              <a:t>11</a:t>
            </a:fld>
            <a:endParaRPr sz="1100" b="1"/>
          </a:p>
        </p:txBody>
      </p:sp>
      <p:sp>
        <p:nvSpPr>
          <p:cNvPr id="482" name="Google Shape;482;p42"/>
          <p:cNvSpPr txBox="1">
            <a:spLocks noGrp="1"/>
          </p:cNvSpPr>
          <p:nvPr>
            <p:ph type="subTitle" idx="4294967295"/>
          </p:nvPr>
        </p:nvSpPr>
        <p:spPr>
          <a:xfrm>
            <a:off x="3041750" y="4616554"/>
            <a:ext cx="2480400" cy="307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 b="1"/>
              <a:t>Question 5</a:t>
            </a:r>
            <a:endParaRPr sz="1100" b="1"/>
          </a:p>
        </p:txBody>
      </p:sp>
      <p:sp>
        <p:nvSpPr>
          <p:cNvPr id="483" name="Google Shape;483;p42"/>
          <p:cNvSpPr txBox="1"/>
          <p:nvPr/>
        </p:nvSpPr>
        <p:spPr>
          <a:xfrm>
            <a:off x="3178375" y="1875575"/>
            <a:ext cx="2207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87" name="Google Shape;487;p42"/>
          <p:cNvSpPr/>
          <p:nvPr/>
        </p:nvSpPr>
        <p:spPr>
          <a:xfrm>
            <a:off x="3373538" y="1498925"/>
            <a:ext cx="1731000" cy="1630500"/>
          </a:xfrm>
          <a:prstGeom prst="flowChartConnector">
            <a:avLst/>
          </a:prstGeom>
          <a:gradFill>
            <a:gsLst>
              <a:gs pos="0">
                <a:schemeClr val="lt2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Business </a:t>
            </a:r>
            <a:endParaRPr sz="11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Performance Management</a:t>
            </a:r>
            <a:endParaRPr sz="10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8" name="Google Shape;488;p42"/>
          <p:cNvSpPr txBox="1"/>
          <p:nvPr/>
        </p:nvSpPr>
        <p:spPr>
          <a:xfrm>
            <a:off x="5939825" y="164625"/>
            <a:ext cx="20079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Mission 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Vision 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Values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Destination Statements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9" name="Google Shape;489;p42"/>
          <p:cNvSpPr txBox="1"/>
          <p:nvPr/>
        </p:nvSpPr>
        <p:spPr>
          <a:xfrm>
            <a:off x="6727713" y="2667350"/>
            <a:ext cx="21657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Strategic and operative plans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Financial Forecasts and Budgets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90" name="Google Shape;490;p42"/>
          <p:cNvSpPr txBox="1"/>
          <p:nvPr/>
        </p:nvSpPr>
        <p:spPr>
          <a:xfrm>
            <a:off x="5636150" y="3975925"/>
            <a:ext cx="2480400" cy="5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Process Models and Performance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Employee Goal Agreements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91" name="Google Shape;491;p42"/>
          <p:cNvSpPr txBox="1"/>
          <p:nvPr/>
        </p:nvSpPr>
        <p:spPr>
          <a:xfrm>
            <a:off x="393288" y="3934375"/>
            <a:ext cx="2165700" cy="5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Operational Reporting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Management Reporting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External Reporting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92" name="Google Shape;492;p42"/>
          <p:cNvSpPr txBox="1"/>
          <p:nvPr/>
        </p:nvSpPr>
        <p:spPr>
          <a:xfrm>
            <a:off x="250575" y="1562975"/>
            <a:ext cx="13668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Enterprise Risk 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Management</a:t>
            </a:r>
            <a:endParaRPr sz="900" i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93" name="Google Shape;493;p42"/>
          <p:cNvGrpSpPr/>
          <p:nvPr/>
        </p:nvGrpSpPr>
        <p:grpSpPr>
          <a:xfrm>
            <a:off x="1856949" y="164619"/>
            <a:ext cx="4764210" cy="4299106"/>
            <a:chOff x="3179914" y="2889488"/>
            <a:chExt cx="422876" cy="404911"/>
          </a:xfrm>
          <a:gradFill>
            <a:gsLst>
              <a:gs pos="19000">
                <a:schemeClr val="accent2">
                  <a:alpha val="20540"/>
                </a:schemeClr>
              </a:gs>
              <a:gs pos="81000">
                <a:schemeClr val="accent2"/>
              </a:gs>
            </a:gsLst>
            <a:lin ang="5400700" scaled="0"/>
          </a:gradFill>
        </p:grpSpPr>
        <p:sp>
          <p:nvSpPr>
            <p:cNvPr id="494" name="Google Shape;494;p4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  </a:t>
              </a:r>
              <a:r>
                <a:rPr lang="en" sz="12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Establish Direction</a:t>
              </a:r>
              <a:endParaRPr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95" name="Google Shape;495;p4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Develop Plans</a:t>
              </a:r>
              <a:endParaRPr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96" name="Google Shape;496;p4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Manage Risk</a:t>
              </a:r>
              <a:endParaRPr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97" name="Google Shape;497;p4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Manage Information</a:t>
              </a:r>
              <a:endParaRPr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98" name="Google Shape;498;p4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Manage Performance</a:t>
              </a:r>
              <a:endParaRPr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99" name="Google Shape;499;p4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Processes of BPM:</a:t>
              </a:r>
              <a:endParaRPr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500" name="Google Shape;500;p42"/>
          <p:cNvSpPr/>
          <p:nvPr/>
        </p:nvSpPr>
        <p:spPr>
          <a:xfrm>
            <a:off x="5342575" y="343575"/>
            <a:ext cx="506400" cy="463200"/>
          </a:xfrm>
          <a:prstGeom prst="flowChartConnector">
            <a:avLst/>
          </a:prstGeom>
          <a:gradFill>
            <a:gsLst>
              <a:gs pos="0">
                <a:schemeClr val="lt2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1" name="Google Shape;501;p42"/>
          <p:cNvSpPr/>
          <p:nvPr/>
        </p:nvSpPr>
        <p:spPr>
          <a:xfrm>
            <a:off x="1713825" y="1610625"/>
            <a:ext cx="506400" cy="463200"/>
          </a:xfrm>
          <a:prstGeom prst="flowChartConnector">
            <a:avLst/>
          </a:prstGeom>
          <a:gradFill>
            <a:gsLst>
              <a:gs pos="0">
                <a:schemeClr val="lt2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endParaRPr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6" name="Google Shape;486;p42"/>
          <p:cNvSpPr/>
          <p:nvPr/>
        </p:nvSpPr>
        <p:spPr>
          <a:xfrm>
            <a:off x="6183400" y="2667350"/>
            <a:ext cx="506400" cy="463200"/>
          </a:xfrm>
          <a:prstGeom prst="flowChartConnector">
            <a:avLst/>
          </a:prstGeom>
          <a:gradFill>
            <a:gsLst>
              <a:gs pos="0">
                <a:schemeClr val="lt2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4" name="Google Shape;484;p42"/>
          <p:cNvSpPr/>
          <p:nvPr/>
        </p:nvSpPr>
        <p:spPr>
          <a:xfrm>
            <a:off x="2765975" y="4000525"/>
            <a:ext cx="506400" cy="463200"/>
          </a:xfrm>
          <a:prstGeom prst="flowChartConnector">
            <a:avLst/>
          </a:prstGeom>
          <a:gradFill>
            <a:gsLst>
              <a:gs pos="0">
                <a:schemeClr val="lt2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endParaRPr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85" name="Google Shape;485;p42"/>
          <p:cNvSpPr/>
          <p:nvPr/>
        </p:nvSpPr>
        <p:spPr>
          <a:xfrm>
            <a:off x="5051750" y="4000525"/>
            <a:ext cx="506400" cy="463200"/>
          </a:xfrm>
          <a:prstGeom prst="flowChartConnector">
            <a:avLst/>
          </a:prstGeom>
          <a:gradFill>
            <a:gsLst>
              <a:gs pos="0">
                <a:schemeClr val="lt2"/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3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/>
              <a:t>12</a:t>
            </a:fld>
            <a:endParaRPr b="1"/>
          </a:p>
        </p:txBody>
      </p:sp>
      <p:sp>
        <p:nvSpPr>
          <p:cNvPr id="507" name="Google Shape;507;p43"/>
          <p:cNvSpPr txBox="1">
            <a:spLocks noGrp="1"/>
          </p:cNvSpPr>
          <p:nvPr>
            <p:ph type="title"/>
          </p:nvPr>
        </p:nvSpPr>
        <p:spPr>
          <a:xfrm>
            <a:off x="810675" y="4002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508" name="Google Shape;508;p43"/>
          <p:cNvSpPr txBox="1"/>
          <p:nvPr/>
        </p:nvSpPr>
        <p:spPr>
          <a:xfrm>
            <a:off x="810650" y="1161150"/>
            <a:ext cx="75309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Kenneth L., Jane  L., 2014. "</a:t>
            </a:r>
            <a:r>
              <a:rPr lang="en" sz="1300" i="1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Management Information Systems. Managing the Digital</a:t>
            </a:r>
            <a:r>
              <a:rPr lang="en" sz="1300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1300" i="1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Firm"</a:t>
            </a:r>
            <a:r>
              <a:rPr lang="en"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  13th Edition. [Accessed November 30, 2023]</a:t>
            </a:r>
            <a:endParaRPr sz="13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9" name="Google Shape;509;p43"/>
          <p:cNvSpPr/>
          <p:nvPr/>
        </p:nvSpPr>
        <p:spPr>
          <a:xfrm>
            <a:off x="253250" y="1211400"/>
            <a:ext cx="557400" cy="515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43"/>
          <p:cNvSpPr txBox="1">
            <a:spLocks noGrp="1"/>
          </p:cNvSpPr>
          <p:nvPr>
            <p:ph type="title" idx="4294967295"/>
          </p:nvPr>
        </p:nvSpPr>
        <p:spPr>
          <a:xfrm>
            <a:off x="344500" y="1297054"/>
            <a:ext cx="663900" cy="3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01</a:t>
            </a:r>
            <a:endParaRPr sz="1400"/>
          </a:p>
        </p:txBody>
      </p:sp>
      <p:sp>
        <p:nvSpPr>
          <p:cNvPr id="511" name="Google Shape;511;p43"/>
          <p:cNvSpPr/>
          <p:nvPr/>
        </p:nvSpPr>
        <p:spPr>
          <a:xfrm>
            <a:off x="253250" y="2016775"/>
            <a:ext cx="557400" cy="515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43"/>
          <p:cNvSpPr txBox="1">
            <a:spLocks noGrp="1"/>
          </p:cNvSpPr>
          <p:nvPr>
            <p:ph type="title" idx="4294967295"/>
          </p:nvPr>
        </p:nvSpPr>
        <p:spPr>
          <a:xfrm>
            <a:off x="344525" y="2083704"/>
            <a:ext cx="663900" cy="3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02</a:t>
            </a:r>
            <a:endParaRPr sz="1400">
              <a:solidFill>
                <a:schemeClr val="accent2"/>
              </a:solidFill>
            </a:endParaRPr>
          </a:p>
        </p:txBody>
      </p:sp>
      <p:sp>
        <p:nvSpPr>
          <p:cNvPr id="513" name="Google Shape;513;p43"/>
          <p:cNvSpPr/>
          <p:nvPr/>
        </p:nvSpPr>
        <p:spPr>
          <a:xfrm>
            <a:off x="253263" y="2837925"/>
            <a:ext cx="557400" cy="515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3"/>
          <p:cNvSpPr txBox="1">
            <a:spLocks noGrp="1"/>
          </p:cNvSpPr>
          <p:nvPr>
            <p:ph type="title" idx="4294967295"/>
          </p:nvPr>
        </p:nvSpPr>
        <p:spPr>
          <a:xfrm>
            <a:off x="344538" y="2904854"/>
            <a:ext cx="663900" cy="3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03</a:t>
            </a:r>
            <a:endParaRPr sz="1400"/>
          </a:p>
        </p:txBody>
      </p:sp>
      <p:sp>
        <p:nvSpPr>
          <p:cNvPr id="515" name="Google Shape;515;p43"/>
          <p:cNvSpPr txBox="1"/>
          <p:nvPr/>
        </p:nvSpPr>
        <p:spPr>
          <a:xfrm>
            <a:off x="810675" y="1904875"/>
            <a:ext cx="8213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Ravi W., 2017. </a:t>
            </a:r>
            <a:r>
              <a:rPr lang="en" sz="1300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"</a:t>
            </a:r>
            <a:r>
              <a:rPr lang="en" sz="1300" i="1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Business Performance Management (BPM) Framework"  </a:t>
            </a:r>
            <a:r>
              <a:rPr lang="en"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[online]  Available at  &lt;https://www.https://artim.consulting/2017/03/20/business-performance-management-bpm-framework/&gt; [Accessed December 1, 2023]</a:t>
            </a:r>
            <a:endParaRPr sz="13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6" name="Google Shape;516;p4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43"/>
          <p:cNvSpPr txBox="1"/>
          <p:nvPr/>
        </p:nvSpPr>
        <p:spPr>
          <a:xfrm>
            <a:off x="810650" y="2740725"/>
            <a:ext cx="86763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Ritinder K, 2023. </a:t>
            </a:r>
            <a:r>
              <a:rPr lang="en" sz="1300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"</a:t>
            </a:r>
            <a:r>
              <a:rPr lang="en" sz="1300" i="1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BI vs. Business Analytics"  </a:t>
            </a:r>
            <a:r>
              <a:rPr lang="en"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[online]  Available at  &lt;https://www.selecthub.com/business-intelligence/business-intelligence-vs-business-analytics/</a:t>
            </a:r>
            <a:endParaRPr sz="13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&gt; [Accessed December 2, 2023]</a:t>
            </a:r>
            <a:endParaRPr sz="13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18" name="Google Shape;518;p43"/>
          <p:cNvSpPr/>
          <p:nvPr/>
        </p:nvSpPr>
        <p:spPr>
          <a:xfrm>
            <a:off x="253250" y="3612875"/>
            <a:ext cx="557400" cy="515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43"/>
          <p:cNvSpPr txBox="1">
            <a:spLocks noGrp="1"/>
          </p:cNvSpPr>
          <p:nvPr>
            <p:ph type="title" idx="4294967295"/>
          </p:nvPr>
        </p:nvSpPr>
        <p:spPr>
          <a:xfrm>
            <a:off x="344525" y="3679804"/>
            <a:ext cx="663900" cy="3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04</a:t>
            </a:r>
            <a:endParaRPr sz="1400">
              <a:solidFill>
                <a:schemeClr val="accent2"/>
              </a:solidFill>
            </a:endParaRPr>
          </a:p>
        </p:txBody>
      </p:sp>
      <p:sp>
        <p:nvSpPr>
          <p:cNvPr id="520" name="Google Shape;520;p43"/>
          <p:cNvSpPr txBox="1"/>
          <p:nvPr/>
        </p:nvSpPr>
        <p:spPr>
          <a:xfrm>
            <a:off x="810675" y="3576575"/>
            <a:ext cx="8213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James A., George M., 2017.</a:t>
            </a:r>
            <a:r>
              <a:rPr lang="en" sz="1300" i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1300" i="1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"Management Information Systems"</a:t>
            </a:r>
            <a:r>
              <a:rPr lang="en"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 10th edition </a:t>
            </a:r>
            <a:endParaRPr sz="13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[Accessed  December 3, 2023]</a:t>
            </a:r>
            <a:endParaRPr sz="13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4"/>
          <p:cNvSpPr txBox="1">
            <a:spLocks noGrp="1"/>
          </p:cNvSpPr>
          <p:nvPr>
            <p:ph type="title"/>
          </p:nvPr>
        </p:nvSpPr>
        <p:spPr>
          <a:xfrm>
            <a:off x="610100" y="1964638"/>
            <a:ext cx="4358400" cy="13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attention!</a:t>
            </a:r>
            <a:endParaRPr dirty="0"/>
          </a:p>
        </p:txBody>
      </p:sp>
      <p:sp>
        <p:nvSpPr>
          <p:cNvPr id="526" name="Google Shape;526;p44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13</a:t>
            </a:r>
            <a:endParaRPr sz="1100" b="1"/>
          </a:p>
        </p:txBody>
      </p:sp>
      <p:grpSp>
        <p:nvGrpSpPr>
          <p:cNvPr id="527" name="Google Shape;527;p44"/>
          <p:cNvGrpSpPr/>
          <p:nvPr/>
        </p:nvGrpSpPr>
        <p:grpSpPr>
          <a:xfrm>
            <a:off x="4376571" y="986864"/>
            <a:ext cx="3988166" cy="3099588"/>
            <a:chOff x="4798087" y="1552143"/>
            <a:chExt cx="3566275" cy="2534207"/>
          </a:xfrm>
        </p:grpSpPr>
        <p:sp>
          <p:nvSpPr>
            <p:cNvPr id="528" name="Google Shape;528;p44"/>
            <p:cNvSpPr/>
            <p:nvPr/>
          </p:nvSpPr>
          <p:spPr>
            <a:xfrm>
              <a:off x="4798087" y="1552143"/>
              <a:ext cx="3566275" cy="2534207"/>
            </a:xfrm>
            <a:custGeom>
              <a:avLst/>
              <a:gdLst/>
              <a:ahLst/>
              <a:cxnLst/>
              <a:rect l="l" t="t" r="r" b="b"/>
              <a:pathLst>
                <a:path w="285017" h="160902" extrusionOk="0">
                  <a:moveTo>
                    <a:pt x="0" y="0"/>
                  </a:moveTo>
                  <a:lnTo>
                    <a:pt x="0" y="160902"/>
                  </a:lnTo>
                  <a:lnTo>
                    <a:pt x="285017" y="160902"/>
                  </a:lnTo>
                  <a:lnTo>
                    <a:pt x="285017" y="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alpha val="20540"/>
                  </a:schemeClr>
                </a:gs>
                <a:gs pos="100000">
                  <a:srgbClr val="737373">
                    <a:alpha val="0"/>
                    <a:alpha val="20540"/>
                  </a:srgbClr>
                </a:gs>
              </a:gsLst>
              <a:lin ang="5400700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9" name="Google Shape;529;p44"/>
            <p:cNvGrpSpPr/>
            <p:nvPr/>
          </p:nvGrpSpPr>
          <p:grpSpPr>
            <a:xfrm>
              <a:off x="4917463" y="3675819"/>
              <a:ext cx="3321220" cy="60238"/>
              <a:chOff x="4917463" y="3447219"/>
              <a:chExt cx="3321220" cy="60238"/>
            </a:xfrm>
          </p:grpSpPr>
          <p:sp>
            <p:nvSpPr>
              <p:cNvPr id="530" name="Google Shape;530;p44"/>
              <p:cNvSpPr/>
              <p:nvPr/>
            </p:nvSpPr>
            <p:spPr>
              <a:xfrm>
                <a:off x="4917463" y="3466368"/>
                <a:ext cx="3321220" cy="21925"/>
              </a:xfrm>
              <a:custGeom>
                <a:avLst/>
                <a:gdLst/>
                <a:ahLst/>
                <a:cxnLst/>
                <a:rect l="l" t="t" r="r" b="b"/>
                <a:pathLst>
                  <a:path w="268273" h="1468" extrusionOk="0">
                    <a:moveTo>
                      <a:pt x="0" y="1"/>
                    </a:moveTo>
                    <a:lnTo>
                      <a:pt x="0" y="1468"/>
                    </a:lnTo>
                    <a:lnTo>
                      <a:pt x="268273" y="1468"/>
                    </a:lnTo>
                    <a:lnTo>
                      <a:pt x="26827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44"/>
              <p:cNvSpPr/>
              <p:nvPr/>
            </p:nvSpPr>
            <p:spPr>
              <a:xfrm>
                <a:off x="8056922" y="3447219"/>
                <a:ext cx="61149" cy="60238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4034" extrusionOk="0">
                    <a:moveTo>
                      <a:pt x="2078" y="1"/>
                    </a:moveTo>
                    <a:cubicBezTo>
                      <a:pt x="917" y="1"/>
                      <a:pt x="0" y="917"/>
                      <a:pt x="0" y="2017"/>
                    </a:cubicBezTo>
                    <a:cubicBezTo>
                      <a:pt x="0" y="3117"/>
                      <a:pt x="917" y="4034"/>
                      <a:pt x="2078" y="4034"/>
                    </a:cubicBezTo>
                    <a:cubicBezTo>
                      <a:pt x="3178" y="4034"/>
                      <a:pt x="4094" y="3117"/>
                      <a:pt x="4094" y="2017"/>
                    </a:cubicBezTo>
                    <a:cubicBezTo>
                      <a:pt x="4094" y="917"/>
                      <a:pt x="3178" y="1"/>
                      <a:pt x="20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2" name="Google Shape;532;p44"/>
            <p:cNvGrpSpPr/>
            <p:nvPr/>
          </p:nvGrpSpPr>
          <p:grpSpPr>
            <a:xfrm>
              <a:off x="4917499" y="3864613"/>
              <a:ext cx="423670" cy="83351"/>
              <a:chOff x="4917452" y="3559453"/>
              <a:chExt cx="385050" cy="75753"/>
            </a:xfrm>
          </p:grpSpPr>
          <p:sp>
            <p:nvSpPr>
              <p:cNvPr id="533" name="Google Shape;533;p44"/>
              <p:cNvSpPr/>
              <p:nvPr/>
            </p:nvSpPr>
            <p:spPr>
              <a:xfrm>
                <a:off x="4917452" y="3563096"/>
                <a:ext cx="67540" cy="67540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4523" extrusionOk="0">
                    <a:moveTo>
                      <a:pt x="0" y="1"/>
                    </a:moveTo>
                    <a:lnTo>
                      <a:pt x="0" y="4523"/>
                    </a:lnTo>
                    <a:lnTo>
                      <a:pt x="4522" y="22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44"/>
              <p:cNvSpPr/>
              <p:nvPr/>
            </p:nvSpPr>
            <p:spPr>
              <a:xfrm>
                <a:off x="5070730" y="3572219"/>
                <a:ext cx="49292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3300" y="16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44"/>
              <p:cNvSpPr/>
              <p:nvPr/>
            </p:nvSpPr>
            <p:spPr>
              <a:xfrm>
                <a:off x="5121823" y="3572219"/>
                <a:ext cx="6406" cy="4929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301" extrusionOk="0">
                    <a:moveTo>
                      <a:pt x="1" y="1"/>
                    </a:moveTo>
                    <a:lnTo>
                      <a:pt x="1" y="3301"/>
                    </a:lnTo>
                    <a:lnTo>
                      <a:pt x="428" y="3301"/>
                    </a:lnTo>
                    <a:lnTo>
                      <a:pt x="42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44"/>
              <p:cNvSpPr/>
              <p:nvPr/>
            </p:nvSpPr>
            <p:spPr>
              <a:xfrm>
                <a:off x="5214885" y="3559453"/>
                <a:ext cx="51129" cy="75753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5073" extrusionOk="0">
                    <a:moveTo>
                      <a:pt x="3423" y="0"/>
                    </a:moveTo>
                    <a:lnTo>
                      <a:pt x="1" y="2506"/>
                    </a:lnTo>
                    <a:lnTo>
                      <a:pt x="3423" y="5072"/>
                    </a:lnTo>
                    <a:lnTo>
                      <a:pt x="34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44"/>
              <p:cNvSpPr/>
              <p:nvPr/>
            </p:nvSpPr>
            <p:spPr>
              <a:xfrm>
                <a:off x="5214885" y="3578609"/>
                <a:ext cx="25564" cy="37421"/>
              </a:xfrm>
              <a:custGeom>
                <a:avLst/>
                <a:gdLst/>
                <a:ahLst/>
                <a:cxnLst/>
                <a:rect l="l" t="t" r="r" b="b"/>
                <a:pathLst>
                  <a:path w="1712" h="2506" extrusionOk="0">
                    <a:moveTo>
                      <a:pt x="1" y="0"/>
                    </a:moveTo>
                    <a:lnTo>
                      <a:pt x="1" y="2506"/>
                    </a:lnTo>
                    <a:lnTo>
                      <a:pt x="1712" y="2506"/>
                    </a:lnTo>
                    <a:lnTo>
                      <a:pt x="17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44"/>
              <p:cNvSpPr/>
              <p:nvPr/>
            </p:nvSpPr>
            <p:spPr>
              <a:xfrm>
                <a:off x="5273279" y="3561275"/>
                <a:ext cx="29223" cy="72109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4829" extrusionOk="0">
                    <a:moveTo>
                      <a:pt x="1" y="0"/>
                    </a:moveTo>
                    <a:lnTo>
                      <a:pt x="1" y="489"/>
                    </a:lnTo>
                    <a:cubicBezTo>
                      <a:pt x="856" y="734"/>
                      <a:pt x="1468" y="1528"/>
                      <a:pt x="1468" y="2384"/>
                    </a:cubicBezTo>
                    <a:cubicBezTo>
                      <a:pt x="1468" y="3300"/>
                      <a:pt x="856" y="4095"/>
                      <a:pt x="1" y="4278"/>
                    </a:cubicBezTo>
                    <a:lnTo>
                      <a:pt x="1" y="4828"/>
                    </a:lnTo>
                    <a:cubicBezTo>
                      <a:pt x="1162" y="4584"/>
                      <a:pt x="1956" y="3606"/>
                      <a:pt x="1956" y="2384"/>
                    </a:cubicBezTo>
                    <a:cubicBezTo>
                      <a:pt x="1956" y="1223"/>
                      <a:pt x="1162" y="24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44"/>
              <p:cNvSpPr/>
              <p:nvPr/>
            </p:nvSpPr>
            <p:spPr>
              <a:xfrm>
                <a:off x="5273279" y="3579520"/>
                <a:ext cx="14619" cy="3559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384" extrusionOk="0">
                    <a:moveTo>
                      <a:pt x="1" y="1"/>
                    </a:moveTo>
                    <a:lnTo>
                      <a:pt x="1" y="2384"/>
                    </a:lnTo>
                    <a:cubicBezTo>
                      <a:pt x="612" y="2262"/>
                      <a:pt x="979" y="1773"/>
                      <a:pt x="979" y="1162"/>
                    </a:cubicBezTo>
                    <a:cubicBezTo>
                      <a:pt x="979" y="612"/>
                      <a:pt x="612" y="123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0" name="Google Shape;540;p44"/>
            <p:cNvGrpSpPr/>
            <p:nvPr/>
          </p:nvGrpSpPr>
          <p:grpSpPr>
            <a:xfrm>
              <a:off x="7777013" y="3860588"/>
              <a:ext cx="461818" cy="91379"/>
              <a:chOff x="7744900" y="3555795"/>
              <a:chExt cx="419720" cy="83049"/>
            </a:xfrm>
          </p:grpSpPr>
          <p:sp>
            <p:nvSpPr>
              <p:cNvPr id="541" name="Google Shape;541;p44"/>
              <p:cNvSpPr/>
              <p:nvPr/>
            </p:nvSpPr>
            <p:spPr>
              <a:xfrm>
                <a:off x="7744900" y="3564007"/>
                <a:ext cx="104946" cy="65718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4401" extrusionOk="0">
                    <a:moveTo>
                      <a:pt x="6417" y="612"/>
                    </a:moveTo>
                    <a:lnTo>
                      <a:pt x="6417" y="3789"/>
                    </a:lnTo>
                    <a:lnTo>
                      <a:pt x="672" y="3789"/>
                    </a:lnTo>
                    <a:lnTo>
                      <a:pt x="672" y="612"/>
                    </a:lnTo>
                    <a:close/>
                    <a:moveTo>
                      <a:pt x="306" y="1"/>
                    </a:moveTo>
                    <a:cubicBezTo>
                      <a:pt x="183" y="1"/>
                      <a:pt x="0" y="123"/>
                      <a:pt x="0" y="306"/>
                    </a:cubicBezTo>
                    <a:lnTo>
                      <a:pt x="0" y="4095"/>
                    </a:lnTo>
                    <a:cubicBezTo>
                      <a:pt x="0" y="4278"/>
                      <a:pt x="183" y="4401"/>
                      <a:pt x="306" y="4401"/>
                    </a:cubicBezTo>
                    <a:lnTo>
                      <a:pt x="6722" y="4401"/>
                    </a:lnTo>
                    <a:cubicBezTo>
                      <a:pt x="6906" y="4401"/>
                      <a:pt x="7028" y="4278"/>
                      <a:pt x="7028" y="4095"/>
                    </a:cubicBezTo>
                    <a:lnTo>
                      <a:pt x="7028" y="306"/>
                    </a:lnTo>
                    <a:cubicBezTo>
                      <a:pt x="7028" y="123"/>
                      <a:pt x="6906" y="1"/>
                      <a:pt x="67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44"/>
              <p:cNvSpPr/>
              <p:nvPr/>
            </p:nvSpPr>
            <p:spPr>
              <a:xfrm>
                <a:off x="7916423" y="3556706"/>
                <a:ext cx="101317" cy="80322"/>
              </a:xfrm>
              <a:custGeom>
                <a:avLst/>
                <a:gdLst/>
                <a:ahLst/>
                <a:cxnLst/>
                <a:rect l="l" t="t" r="r" b="b"/>
                <a:pathLst>
                  <a:path w="6785" h="5379" extrusionOk="0">
                    <a:moveTo>
                      <a:pt x="856" y="1"/>
                    </a:moveTo>
                    <a:cubicBezTo>
                      <a:pt x="367" y="1"/>
                      <a:pt x="1" y="429"/>
                      <a:pt x="1" y="917"/>
                    </a:cubicBezTo>
                    <a:lnTo>
                      <a:pt x="429" y="917"/>
                    </a:lnTo>
                    <a:cubicBezTo>
                      <a:pt x="429" y="673"/>
                      <a:pt x="612" y="429"/>
                      <a:pt x="856" y="429"/>
                    </a:cubicBezTo>
                    <a:lnTo>
                      <a:pt x="5928" y="429"/>
                    </a:lnTo>
                    <a:cubicBezTo>
                      <a:pt x="6173" y="429"/>
                      <a:pt x="6417" y="673"/>
                      <a:pt x="6417" y="917"/>
                    </a:cubicBezTo>
                    <a:lnTo>
                      <a:pt x="6417" y="4523"/>
                    </a:lnTo>
                    <a:cubicBezTo>
                      <a:pt x="6417" y="4767"/>
                      <a:pt x="6173" y="4951"/>
                      <a:pt x="5928" y="4951"/>
                    </a:cubicBezTo>
                    <a:lnTo>
                      <a:pt x="4706" y="4951"/>
                    </a:lnTo>
                    <a:lnTo>
                      <a:pt x="4706" y="5378"/>
                    </a:lnTo>
                    <a:lnTo>
                      <a:pt x="5928" y="5378"/>
                    </a:lnTo>
                    <a:cubicBezTo>
                      <a:pt x="6417" y="5378"/>
                      <a:pt x="6784" y="5012"/>
                      <a:pt x="6784" y="4523"/>
                    </a:cubicBezTo>
                    <a:lnTo>
                      <a:pt x="6784" y="917"/>
                    </a:lnTo>
                    <a:cubicBezTo>
                      <a:pt x="6784" y="429"/>
                      <a:pt x="6417" y="1"/>
                      <a:pt x="59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44"/>
              <p:cNvSpPr/>
              <p:nvPr/>
            </p:nvSpPr>
            <p:spPr>
              <a:xfrm>
                <a:off x="7916423" y="3576787"/>
                <a:ext cx="59327" cy="59327"/>
              </a:xfrm>
              <a:custGeom>
                <a:avLst/>
                <a:gdLst/>
                <a:ahLst/>
                <a:cxnLst/>
                <a:rect l="l" t="t" r="r" b="b"/>
                <a:pathLst>
                  <a:path w="3973" h="3973" extrusionOk="0">
                    <a:moveTo>
                      <a:pt x="1" y="0"/>
                    </a:moveTo>
                    <a:lnTo>
                      <a:pt x="1" y="611"/>
                    </a:lnTo>
                    <a:cubicBezTo>
                      <a:pt x="1834" y="611"/>
                      <a:pt x="3362" y="2078"/>
                      <a:pt x="3362" y="3972"/>
                    </a:cubicBezTo>
                    <a:lnTo>
                      <a:pt x="3973" y="3972"/>
                    </a:lnTo>
                    <a:cubicBezTo>
                      <a:pt x="3973" y="1772"/>
                      <a:pt x="2140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44"/>
              <p:cNvSpPr/>
              <p:nvPr/>
            </p:nvSpPr>
            <p:spPr>
              <a:xfrm>
                <a:off x="7916423" y="3596854"/>
                <a:ext cx="39258" cy="39258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629" extrusionOk="0">
                    <a:moveTo>
                      <a:pt x="1" y="1"/>
                    </a:moveTo>
                    <a:lnTo>
                      <a:pt x="1" y="612"/>
                    </a:lnTo>
                    <a:cubicBezTo>
                      <a:pt x="1101" y="612"/>
                      <a:pt x="2017" y="1528"/>
                      <a:pt x="2017" y="2628"/>
                    </a:cubicBezTo>
                    <a:lnTo>
                      <a:pt x="2629" y="2628"/>
                    </a:lnTo>
                    <a:cubicBezTo>
                      <a:pt x="2629" y="1162"/>
                      <a:pt x="1406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44"/>
              <p:cNvSpPr/>
              <p:nvPr/>
            </p:nvSpPr>
            <p:spPr>
              <a:xfrm>
                <a:off x="7916423" y="3618758"/>
                <a:ext cx="16441" cy="17352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1162" extrusionOk="0">
                    <a:moveTo>
                      <a:pt x="1" y="0"/>
                    </a:moveTo>
                    <a:lnTo>
                      <a:pt x="1" y="1161"/>
                    </a:lnTo>
                    <a:lnTo>
                      <a:pt x="1101" y="1161"/>
                    </a:lnTo>
                    <a:cubicBezTo>
                      <a:pt x="1101" y="550"/>
                      <a:pt x="612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44"/>
              <p:cNvSpPr/>
              <p:nvPr/>
            </p:nvSpPr>
            <p:spPr>
              <a:xfrm>
                <a:off x="8084318" y="3555795"/>
                <a:ext cx="3651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6" extrusionOk="0">
                    <a:moveTo>
                      <a:pt x="306" y="1"/>
                    </a:moveTo>
                    <a:cubicBezTo>
                      <a:pt x="122" y="1"/>
                      <a:pt x="0" y="123"/>
                      <a:pt x="0" y="306"/>
                    </a:cubicBezTo>
                    <a:lnTo>
                      <a:pt x="0" y="2140"/>
                    </a:lnTo>
                    <a:cubicBezTo>
                      <a:pt x="0" y="2323"/>
                      <a:pt x="122" y="2445"/>
                      <a:pt x="306" y="2445"/>
                    </a:cubicBezTo>
                    <a:cubicBezTo>
                      <a:pt x="489" y="2445"/>
                      <a:pt x="611" y="2323"/>
                      <a:pt x="611" y="2140"/>
                    </a:cubicBezTo>
                    <a:lnTo>
                      <a:pt x="611" y="612"/>
                    </a:lnTo>
                    <a:lnTo>
                      <a:pt x="2139" y="612"/>
                    </a:lnTo>
                    <a:cubicBezTo>
                      <a:pt x="2322" y="612"/>
                      <a:pt x="2444" y="490"/>
                      <a:pt x="2444" y="306"/>
                    </a:cubicBezTo>
                    <a:cubicBezTo>
                      <a:pt x="2444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44"/>
              <p:cNvSpPr/>
              <p:nvPr/>
            </p:nvSpPr>
            <p:spPr>
              <a:xfrm>
                <a:off x="8127199" y="3555795"/>
                <a:ext cx="37421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6" extrusionOk="0">
                    <a:moveTo>
                      <a:pt x="367" y="1"/>
                    </a:moveTo>
                    <a:cubicBezTo>
                      <a:pt x="184" y="1"/>
                      <a:pt x="0" y="123"/>
                      <a:pt x="0" y="306"/>
                    </a:cubicBezTo>
                    <a:cubicBezTo>
                      <a:pt x="0" y="490"/>
                      <a:pt x="184" y="612"/>
                      <a:pt x="367" y="612"/>
                    </a:cubicBezTo>
                    <a:lnTo>
                      <a:pt x="1834" y="612"/>
                    </a:lnTo>
                    <a:lnTo>
                      <a:pt x="1834" y="2140"/>
                    </a:lnTo>
                    <a:cubicBezTo>
                      <a:pt x="1834" y="2323"/>
                      <a:pt x="2017" y="2445"/>
                      <a:pt x="2139" y="2445"/>
                    </a:cubicBezTo>
                    <a:cubicBezTo>
                      <a:pt x="2322" y="2445"/>
                      <a:pt x="2506" y="2323"/>
                      <a:pt x="2506" y="2140"/>
                    </a:cubicBezTo>
                    <a:lnTo>
                      <a:pt x="2506" y="306"/>
                    </a:lnTo>
                    <a:cubicBezTo>
                      <a:pt x="2506" y="123"/>
                      <a:pt x="2322" y="1"/>
                      <a:pt x="2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44"/>
              <p:cNvSpPr/>
              <p:nvPr/>
            </p:nvSpPr>
            <p:spPr>
              <a:xfrm>
                <a:off x="8127199" y="3602334"/>
                <a:ext cx="37421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2445" extrusionOk="0">
                    <a:moveTo>
                      <a:pt x="2139" y="0"/>
                    </a:moveTo>
                    <a:cubicBezTo>
                      <a:pt x="2017" y="0"/>
                      <a:pt x="1834" y="123"/>
                      <a:pt x="1834" y="306"/>
                    </a:cubicBezTo>
                    <a:lnTo>
                      <a:pt x="1834" y="1834"/>
                    </a:lnTo>
                    <a:lnTo>
                      <a:pt x="367" y="1834"/>
                    </a:lnTo>
                    <a:cubicBezTo>
                      <a:pt x="184" y="1834"/>
                      <a:pt x="0" y="1956"/>
                      <a:pt x="0" y="2139"/>
                    </a:cubicBezTo>
                    <a:cubicBezTo>
                      <a:pt x="0" y="2322"/>
                      <a:pt x="184" y="2445"/>
                      <a:pt x="367" y="2445"/>
                    </a:cubicBezTo>
                    <a:lnTo>
                      <a:pt x="2139" y="2445"/>
                    </a:lnTo>
                    <a:cubicBezTo>
                      <a:pt x="2322" y="2445"/>
                      <a:pt x="2506" y="2322"/>
                      <a:pt x="2445" y="2139"/>
                    </a:cubicBezTo>
                    <a:lnTo>
                      <a:pt x="2445" y="306"/>
                    </a:lnTo>
                    <a:cubicBezTo>
                      <a:pt x="2445" y="123"/>
                      <a:pt x="2322" y="0"/>
                      <a:pt x="2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44"/>
              <p:cNvSpPr/>
              <p:nvPr/>
            </p:nvSpPr>
            <p:spPr>
              <a:xfrm>
                <a:off x="8084318" y="3602334"/>
                <a:ext cx="36510" cy="36510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445" extrusionOk="0">
                    <a:moveTo>
                      <a:pt x="306" y="0"/>
                    </a:moveTo>
                    <a:cubicBezTo>
                      <a:pt x="122" y="0"/>
                      <a:pt x="0" y="123"/>
                      <a:pt x="0" y="306"/>
                    </a:cubicBezTo>
                    <a:lnTo>
                      <a:pt x="0" y="2139"/>
                    </a:lnTo>
                    <a:cubicBezTo>
                      <a:pt x="0" y="2322"/>
                      <a:pt x="122" y="2445"/>
                      <a:pt x="306" y="2445"/>
                    </a:cubicBezTo>
                    <a:lnTo>
                      <a:pt x="2139" y="2445"/>
                    </a:lnTo>
                    <a:cubicBezTo>
                      <a:pt x="2322" y="2445"/>
                      <a:pt x="2444" y="2322"/>
                      <a:pt x="2444" y="2139"/>
                    </a:cubicBezTo>
                    <a:cubicBezTo>
                      <a:pt x="2444" y="1956"/>
                      <a:pt x="2322" y="1834"/>
                      <a:pt x="2139" y="1834"/>
                    </a:cubicBezTo>
                    <a:lnTo>
                      <a:pt x="611" y="1834"/>
                    </a:lnTo>
                    <a:lnTo>
                      <a:pt x="611" y="306"/>
                    </a:lnTo>
                    <a:cubicBezTo>
                      <a:pt x="611" y="123"/>
                      <a:pt x="489" y="0"/>
                      <a:pt x="3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50" name="Google Shape;55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9552" y="1317725"/>
            <a:ext cx="3502185" cy="1960926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44"/>
          <p:cNvSpPr/>
          <p:nvPr/>
        </p:nvSpPr>
        <p:spPr>
          <a:xfrm>
            <a:off x="6013388" y="1991199"/>
            <a:ext cx="868528" cy="869529"/>
          </a:xfrm>
          <a:custGeom>
            <a:avLst/>
            <a:gdLst/>
            <a:ahLst/>
            <a:cxnLst/>
            <a:rect l="l" t="t" r="r" b="b"/>
            <a:pathLst>
              <a:path w="49500" h="49561" extrusionOk="0">
                <a:moveTo>
                  <a:pt x="24750" y="1"/>
                </a:moveTo>
                <a:cubicBezTo>
                  <a:pt x="11062" y="1"/>
                  <a:pt x="1" y="11123"/>
                  <a:pt x="1" y="24750"/>
                </a:cubicBezTo>
                <a:cubicBezTo>
                  <a:pt x="1" y="38439"/>
                  <a:pt x="11062" y="49561"/>
                  <a:pt x="24750" y="49561"/>
                </a:cubicBezTo>
                <a:cubicBezTo>
                  <a:pt x="38439" y="49561"/>
                  <a:pt x="49500" y="38439"/>
                  <a:pt x="49500" y="24750"/>
                </a:cubicBezTo>
                <a:cubicBezTo>
                  <a:pt x="49500" y="11123"/>
                  <a:pt x="38439" y="1"/>
                  <a:pt x="24750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82000">
                <a:srgbClr val="FFFFFF">
                  <a:lumMod val="32000"/>
                  <a:lumOff val="68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3" name="Google Shape;553;p44"/>
          <p:cNvSpPr/>
          <p:nvPr/>
        </p:nvSpPr>
        <p:spPr>
          <a:xfrm>
            <a:off x="6315740" y="2230288"/>
            <a:ext cx="367639" cy="391350"/>
          </a:xfrm>
          <a:custGeom>
            <a:avLst/>
            <a:gdLst/>
            <a:ahLst/>
            <a:cxnLst/>
            <a:rect l="l" t="t" r="r" b="b"/>
            <a:pathLst>
              <a:path w="22367" h="22306" extrusionOk="0">
                <a:moveTo>
                  <a:pt x="0" y="0"/>
                </a:moveTo>
                <a:lnTo>
                  <a:pt x="0" y="22305"/>
                </a:lnTo>
                <a:lnTo>
                  <a:pt x="22366" y="1112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0" name="Google Shape;320;p33"/>
          <p:cNvGraphicFramePr/>
          <p:nvPr>
            <p:extLst>
              <p:ext uri="{D42A27DB-BD31-4B8C-83A1-F6EECF244321}">
                <p14:modId xmlns:p14="http://schemas.microsoft.com/office/powerpoint/2010/main" val="1712520671"/>
              </p:ext>
            </p:extLst>
          </p:nvPr>
        </p:nvGraphicFramePr>
        <p:xfrm>
          <a:off x="800100" y="1570645"/>
          <a:ext cx="2299575" cy="2618150"/>
        </p:xfrm>
        <a:graphic>
          <a:graphicData uri="http://schemas.openxmlformats.org/drawingml/2006/table">
            <a:tbl>
              <a:tblPr>
                <a:noFill/>
                <a:tableStyleId>{361ED205-73E8-4F75-ACFC-9824E1003F2B}</a:tableStyleId>
              </a:tblPr>
              <a:tblGrid>
                <a:gridCol w="229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4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Production reports</a:t>
                      </a:r>
                      <a:endParaRPr sz="1300" dirty="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42000">
                          <a:srgbClr val="CC527A"/>
                        </a:gs>
                        <a:gs pos="100000">
                          <a:schemeClr val="accent2">
                            <a:alpha val="21000"/>
                          </a:schemeClr>
                        </a:gs>
                        <a:gs pos="0">
                          <a:srgbClr val="CC527A"/>
                        </a:gs>
                      </a:gsLst>
                      <a:lin ang="54007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68575"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Forecast sales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Cross-selling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Cash flow 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228600" lvl="0" indent="-1968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Poppins"/>
                        <a:buChar char="●"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Employee productivity</a:t>
                      </a:r>
                      <a:endParaRPr sz="1300"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21" name="Google Shape;321;p33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/>
              <a:t>2</a:t>
            </a:fld>
            <a:endParaRPr sz="1100" b="1"/>
          </a:p>
        </p:txBody>
      </p:sp>
      <p:sp>
        <p:nvSpPr>
          <p:cNvPr id="322" name="Google Shape;322;p33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Question 1</a:t>
            </a:r>
            <a:endParaRPr sz="1100" b="1"/>
          </a:p>
        </p:txBody>
      </p:sp>
      <p:sp>
        <p:nvSpPr>
          <p:cNvPr id="323" name="Google Shape;323;p33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/>
              <a:t>List and describe with examples the analytic functionalities provided by BI systems</a:t>
            </a:r>
            <a:endParaRPr sz="1700" b="1" dirty="0"/>
          </a:p>
        </p:txBody>
      </p:sp>
      <p:graphicFrame>
        <p:nvGraphicFramePr>
          <p:cNvPr id="324" name="Google Shape;324;p33"/>
          <p:cNvGraphicFramePr/>
          <p:nvPr>
            <p:extLst>
              <p:ext uri="{D42A27DB-BD31-4B8C-83A1-F6EECF244321}">
                <p14:modId xmlns:p14="http://schemas.microsoft.com/office/powerpoint/2010/main" val="2319547151"/>
              </p:ext>
            </p:extLst>
          </p:nvPr>
        </p:nvGraphicFramePr>
        <p:xfrm>
          <a:off x="3420869" y="1570645"/>
          <a:ext cx="2299575" cy="2618150"/>
        </p:xfrm>
        <a:graphic>
          <a:graphicData uri="http://schemas.openxmlformats.org/drawingml/2006/table">
            <a:tbl>
              <a:tblPr>
                <a:noFill/>
                <a:tableStyleId>{361ED205-73E8-4F75-ACFC-9824E1003F2B}</a:tableStyleId>
              </a:tblPr>
              <a:tblGrid>
                <a:gridCol w="229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40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Parameterized report</a:t>
                      </a:r>
                      <a:endParaRPr sz="1300" dirty="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42000">
                          <a:schemeClr val="accent2"/>
                        </a:gs>
                        <a:gs pos="100000">
                          <a:srgbClr val="CC527A">
                            <a:alpha val="20540"/>
                          </a:srgbClr>
                        </a:gs>
                      </a:gsLst>
                      <a:lin ang="54007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7525"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Starbucks in the East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Starbucks in the Northwest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morning/day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25" name="Google Shape;325;p33"/>
          <p:cNvGraphicFramePr/>
          <p:nvPr>
            <p:extLst>
              <p:ext uri="{D42A27DB-BD31-4B8C-83A1-F6EECF244321}">
                <p14:modId xmlns:p14="http://schemas.microsoft.com/office/powerpoint/2010/main" val="3535111375"/>
              </p:ext>
            </p:extLst>
          </p:nvPr>
        </p:nvGraphicFramePr>
        <p:xfrm>
          <a:off x="6041638" y="1570645"/>
          <a:ext cx="2299575" cy="2618150"/>
        </p:xfrm>
        <a:graphic>
          <a:graphicData uri="http://schemas.openxmlformats.org/drawingml/2006/table">
            <a:tbl>
              <a:tblPr>
                <a:noFill/>
                <a:tableStyleId>{361ED205-73E8-4F75-ACFC-9824E1003F2B}</a:tableStyleId>
              </a:tblPr>
              <a:tblGrid>
                <a:gridCol w="229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40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Dashboards/scorecards</a:t>
                      </a:r>
                      <a:endParaRPr sz="1300" dirty="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2"/>
                        </a:gs>
                        <a:gs pos="100000">
                          <a:srgbClr val="CC527A">
                            <a:alpha val="20540"/>
                          </a:srgbClr>
                        </a:gs>
                      </a:gsLst>
                      <a:lin ang="54007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7525"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Daily sales dashboard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conveyor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4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/>
              <a:t>3</a:t>
            </a:fld>
            <a:endParaRPr sz="1100" b="1"/>
          </a:p>
        </p:txBody>
      </p:sp>
      <p:sp>
        <p:nvSpPr>
          <p:cNvPr id="331" name="Google Shape;331;p34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Question 1</a:t>
            </a:r>
            <a:endParaRPr sz="1100" b="1"/>
          </a:p>
        </p:txBody>
      </p:sp>
      <p:sp>
        <p:nvSpPr>
          <p:cNvPr id="332" name="Google Shape;332;p34"/>
          <p:cNvSpPr txBox="1">
            <a:spLocks noGrp="1"/>
          </p:cNvSpPr>
          <p:nvPr>
            <p:ph type="title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/>
              <a:t>List and describe with examples the analytic functionalities provided by BI systems</a:t>
            </a:r>
            <a:endParaRPr sz="1700" b="1" dirty="0"/>
          </a:p>
        </p:txBody>
      </p:sp>
      <p:graphicFrame>
        <p:nvGraphicFramePr>
          <p:cNvPr id="333" name="Google Shape;333;p34"/>
          <p:cNvGraphicFramePr/>
          <p:nvPr>
            <p:extLst>
              <p:ext uri="{D42A27DB-BD31-4B8C-83A1-F6EECF244321}">
                <p14:modId xmlns:p14="http://schemas.microsoft.com/office/powerpoint/2010/main" val="4173350587"/>
              </p:ext>
            </p:extLst>
          </p:nvPr>
        </p:nvGraphicFramePr>
        <p:xfrm>
          <a:off x="800100" y="1570645"/>
          <a:ext cx="2299575" cy="2623000"/>
        </p:xfrm>
        <a:graphic>
          <a:graphicData uri="http://schemas.openxmlformats.org/drawingml/2006/table">
            <a:tbl>
              <a:tblPr>
                <a:noFill/>
                <a:tableStyleId>{361ED205-73E8-4F75-ACFC-9824E1003F2B}</a:tableStyleId>
              </a:tblPr>
              <a:tblGrid>
                <a:gridCol w="229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42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Ad hoc query/search/report/</a:t>
                      </a:r>
                      <a:endParaRPr sz="1200" dirty="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creation</a:t>
                      </a:r>
                      <a:endParaRPr sz="1200" dirty="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2"/>
                        </a:gs>
                        <a:gs pos="100000">
                          <a:srgbClr val="CC527A">
                            <a:alpha val="20540"/>
                          </a:srgbClr>
                        </a:gs>
                      </a:gsLst>
                      <a:lin ang="54007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80625"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Report on the best-selling products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2286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34" name="Google Shape;334;p34"/>
          <p:cNvGraphicFramePr/>
          <p:nvPr>
            <p:extLst>
              <p:ext uri="{D42A27DB-BD31-4B8C-83A1-F6EECF244321}">
                <p14:modId xmlns:p14="http://schemas.microsoft.com/office/powerpoint/2010/main" val="109586879"/>
              </p:ext>
            </p:extLst>
          </p:nvPr>
        </p:nvGraphicFramePr>
        <p:xfrm>
          <a:off x="3420869" y="1570645"/>
          <a:ext cx="2299575" cy="2623000"/>
        </p:xfrm>
        <a:graphic>
          <a:graphicData uri="http://schemas.openxmlformats.org/drawingml/2006/table">
            <a:tbl>
              <a:tblPr>
                <a:noFill/>
                <a:tableStyleId>{361ED205-73E8-4F75-ACFC-9824E1003F2B}</a:tableStyleId>
              </a:tblPr>
              <a:tblGrid>
                <a:gridCol w="229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42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Drill down</a:t>
                      </a:r>
                      <a:endParaRPr sz="1300" dirty="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2"/>
                        </a:gs>
                        <a:gs pos="100000">
                          <a:srgbClr val="CC527A">
                            <a:alpha val="20540"/>
                          </a:srgbClr>
                        </a:gs>
                      </a:gsLst>
                      <a:lin ang="54007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80625"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Website traffic 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Sources of traffic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Performance of marketing company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35" name="Google Shape;335;p34"/>
          <p:cNvGraphicFramePr/>
          <p:nvPr>
            <p:extLst>
              <p:ext uri="{D42A27DB-BD31-4B8C-83A1-F6EECF244321}">
                <p14:modId xmlns:p14="http://schemas.microsoft.com/office/powerpoint/2010/main" val="1958033098"/>
              </p:ext>
            </p:extLst>
          </p:nvPr>
        </p:nvGraphicFramePr>
        <p:xfrm>
          <a:off x="6041638" y="1570645"/>
          <a:ext cx="2299575" cy="2623000"/>
        </p:xfrm>
        <a:graphic>
          <a:graphicData uri="http://schemas.openxmlformats.org/drawingml/2006/table">
            <a:tbl>
              <a:tblPr>
                <a:noFill/>
                <a:tableStyleId>{361ED205-73E8-4F75-ACFC-9824E1003F2B}</a:tableStyleId>
              </a:tblPr>
              <a:tblGrid>
                <a:gridCol w="229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42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err="1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Forecasts,scenarios</a:t>
                      </a:r>
                      <a:r>
                        <a:rPr lang="en" sz="1200" dirty="0">
                          <a:solidFill>
                            <a:schemeClr val="lt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 and models</a:t>
                      </a:r>
                      <a:endParaRPr sz="1200" dirty="0">
                        <a:solidFill>
                          <a:schemeClr val="lt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gradFill>
                      <a:gsLst>
                        <a:gs pos="0">
                          <a:schemeClr val="accent2"/>
                        </a:gs>
                        <a:gs pos="100000">
                          <a:srgbClr val="CC527A">
                            <a:alpha val="21000"/>
                          </a:srgbClr>
                        </a:gs>
                      </a:gsLst>
                      <a:lin ang="5400700" scaled="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80625"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Font typeface="Poppins"/>
                        <a:buChar char="●"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Restaurant manager change menu</a:t>
                      </a: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2286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5"/>
          <p:cNvSpPr/>
          <p:nvPr/>
        </p:nvSpPr>
        <p:spPr>
          <a:xfrm>
            <a:off x="2610879" y="951775"/>
            <a:ext cx="3639600" cy="3394500"/>
          </a:xfrm>
          <a:prstGeom prst="ellipse">
            <a:avLst/>
          </a:prstGeom>
          <a:gradFill>
            <a:gsLst>
              <a:gs pos="9000">
                <a:schemeClr val="accent2"/>
              </a:gs>
              <a:gs pos="95000">
                <a:schemeClr val="accent2">
                  <a:alpha val="35000"/>
                  <a:lumMod val="46000"/>
                </a:scheme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1" name="Google Shape;341;p35"/>
          <p:cNvSpPr/>
          <p:nvPr/>
        </p:nvSpPr>
        <p:spPr>
          <a:xfrm>
            <a:off x="3141422" y="1972832"/>
            <a:ext cx="2578500" cy="2368800"/>
          </a:xfrm>
          <a:prstGeom prst="ellipse">
            <a:avLst/>
          </a:prstGeom>
          <a:gradFill>
            <a:gsLst>
              <a:gs pos="0">
                <a:schemeClr val="accent2">
                  <a:alpha val="64000"/>
                </a:schemeClr>
              </a:gs>
              <a:gs pos="100000">
                <a:schemeClr val="accent2">
                  <a:alpha val="40195"/>
                </a:scheme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2" name="Google Shape;342;p35"/>
          <p:cNvSpPr txBox="1">
            <a:spLocks noGrp="1"/>
          </p:cNvSpPr>
          <p:nvPr>
            <p:ph type="sldNum" idx="12"/>
          </p:nvPr>
        </p:nvSpPr>
        <p:spPr>
          <a:xfrm>
            <a:off x="663875" y="4648801"/>
            <a:ext cx="504900" cy="24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1"/>
              <a:t>4</a:t>
            </a:fld>
            <a:endParaRPr sz="1300" b="1"/>
          </a:p>
        </p:txBody>
      </p:sp>
      <p:sp>
        <p:nvSpPr>
          <p:cNvPr id="343" name="Google Shape;343;p35"/>
          <p:cNvSpPr txBox="1">
            <a:spLocks noGrp="1"/>
          </p:cNvSpPr>
          <p:nvPr>
            <p:ph type="ctrTitle"/>
          </p:nvPr>
        </p:nvSpPr>
        <p:spPr>
          <a:xfrm>
            <a:off x="663875" y="220675"/>
            <a:ext cx="6912000" cy="7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Compare two different management strategies for developing BI and BA capabilities. Explain with examples </a:t>
            </a:r>
            <a:endParaRPr sz="1400" b="1" dirty="0">
              <a:solidFill>
                <a:schemeClr val="lt1"/>
              </a:solidFill>
            </a:endParaRPr>
          </a:p>
        </p:txBody>
      </p:sp>
      <p:sp>
        <p:nvSpPr>
          <p:cNvPr id="344" name="Google Shape;344;p35"/>
          <p:cNvSpPr txBox="1">
            <a:spLocks noGrp="1"/>
          </p:cNvSpPr>
          <p:nvPr>
            <p:ph type="subTitle" idx="2"/>
          </p:nvPr>
        </p:nvSpPr>
        <p:spPr>
          <a:xfrm>
            <a:off x="3331775" y="461610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Question 2</a:t>
            </a:r>
            <a:endParaRPr sz="1100" b="1"/>
          </a:p>
        </p:txBody>
      </p:sp>
      <p:sp>
        <p:nvSpPr>
          <p:cNvPr id="345" name="Google Shape;345;p35"/>
          <p:cNvSpPr txBox="1"/>
          <p:nvPr/>
        </p:nvSpPr>
        <p:spPr>
          <a:xfrm>
            <a:off x="5421346" y="1409142"/>
            <a:ext cx="31071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describes the infrastructure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analyzes data that comes from the business environment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6" name="Google Shape;346;p35"/>
          <p:cNvSpPr txBox="1"/>
          <p:nvPr/>
        </p:nvSpPr>
        <p:spPr>
          <a:xfrm>
            <a:off x="872450" y="3459418"/>
            <a:ext cx="31071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focuses on tools and techniques for analyzing and understanding data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7" name="Google Shape;347;p35"/>
          <p:cNvSpPr txBox="1"/>
          <p:nvPr/>
        </p:nvSpPr>
        <p:spPr>
          <a:xfrm>
            <a:off x="3053267" y="1379390"/>
            <a:ext cx="28425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Business intelligence (BI)</a:t>
            </a:r>
            <a:endParaRPr sz="12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8" name="Google Shape;348;p35"/>
          <p:cNvSpPr txBox="1"/>
          <p:nvPr/>
        </p:nvSpPr>
        <p:spPr>
          <a:xfrm>
            <a:off x="3334625" y="2715440"/>
            <a:ext cx="2279700" cy="5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Business analytics (BA)</a:t>
            </a:r>
            <a:endParaRPr sz="12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6"/>
          <p:cNvSpPr txBox="1"/>
          <p:nvPr/>
        </p:nvSpPr>
        <p:spPr>
          <a:xfrm>
            <a:off x="5812175" y="1680875"/>
            <a:ext cx="2848200" cy="21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Multiple best-of-breed vendor solutions</a:t>
            </a:r>
            <a:endParaRPr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software firms encourage firms to adopt the “best of breed” software and that runs on any machine they want.</a:t>
            </a:r>
            <a:endParaRPr sz="11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4" name="Google Shape;354;p36"/>
          <p:cNvSpPr txBox="1"/>
          <p:nvPr/>
        </p:nvSpPr>
        <p:spPr>
          <a:xfrm>
            <a:off x="583475" y="1696325"/>
            <a:ext cx="2748300" cy="21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One-stop integrated solution</a:t>
            </a:r>
            <a:br>
              <a:rPr lang="en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hardware firms want to sell your firm integrated hardware/software solutions that tend to run only on their hardware.</a:t>
            </a:r>
            <a:endParaRPr sz="1100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5" name="Google Shape;355;p36"/>
          <p:cNvSpPr txBox="1">
            <a:spLocks noGrp="1"/>
          </p:cNvSpPr>
          <p:nvPr>
            <p:ph type="title"/>
          </p:nvPr>
        </p:nvSpPr>
        <p:spPr>
          <a:xfrm>
            <a:off x="660750" y="3510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Compare two different management strategies for developing BI and BA capabilities. Explain with examples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sldNum" idx="12"/>
          </p:nvPr>
        </p:nvSpPr>
        <p:spPr>
          <a:xfrm>
            <a:off x="713075" y="4623852"/>
            <a:ext cx="548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/>
              <a:t>5</a:t>
            </a:fld>
            <a:endParaRPr sz="1100" b="1"/>
          </a:p>
        </p:txBody>
      </p:sp>
      <p:sp>
        <p:nvSpPr>
          <p:cNvPr id="357" name="Google Shape;357;p36"/>
          <p:cNvSpPr txBox="1">
            <a:spLocks noGrp="1"/>
          </p:cNvSpPr>
          <p:nvPr>
            <p:ph type="subTitle" idx="2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Question 2</a:t>
            </a:r>
            <a:endParaRPr sz="1100" b="1"/>
          </a:p>
        </p:txBody>
      </p:sp>
      <p:sp>
        <p:nvSpPr>
          <p:cNvPr id="359" name="Google Shape;359;p36"/>
          <p:cNvSpPr/>
          <p:nvPr/>
        </p:nvSpPr>
        <p:spPr>
          <a:xfrm>
            <a:off x="3772513" y="2087875"/>
            <a:ext cx="1494278" cy="1245902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rgbClr val="CC527A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/>
          <p:nvPr/>
        </p:nvSpPr>
        <p:spPr>
          <a:xfrm>
            <a:off x="3671073" y="1495025"/>
            <a:ext cx="1801800" cy="2745900"/>
          </a:xfrm>
          <a:prstGeom prst="roundRect">
            <a:avLst>
              <a:gd name="adj" fmla="val 16667"/>
            </a:avLst>
          </a:prstGeom>
          <a:solidFill>
            <a:srgbClr val="FFFFFF">
              <a:alpha val="20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7"/>
          <p:cNvSpPr/>
          <p:nvPr/>
        </p:nvSpPr>
        <p:spPr>
          <a:xfrm>
            <a:off x="5969694" y="1495025"/>
            <a:ext cx="1801800" cy="2745900"/>
          </a:xfrm>
          <a:prstGeom prst="roundRect">
            <a:avLst>
              <a:gd name="adj" fmla="val 16667"/>
            </a:avLst>
          </a:prstGeom>
          <a:solidFill>
            <a:srgbClr val="FFFFFF">
              <a:alpha val="20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7"/>
          <p:cNvSpPr/>
          <p:nvPr/>
        </p:nvSpPr>
        <p:spPr>
          <a:xfrm>
            <a:off x="1372451" y="1495025"/>
            <a:ext cx="1801800" cy="2745900"/>
          </a:xfrm>
          <a:prstGeom prst="roundRect">
            <a:avLst>
              <a:gd name="adj" fmla="val 16667"/>
            </a:avLst>
          </a:prstGeom>
          <a:solidFill>
            <a:srgbClr val="FFFFFF">
              <a:alpha val="20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7"/>
          <p:cNvSpPr/>
          <p:nvPr/>
        </p:nvSpPr>
        <p:spPr>
          <a:xfrm>
            <a:off x="1859351" y="1868511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37"/>
          <p:cNvSpPr/>
          <p:nvPr/>
        </p:nvSpPr>
        <p:spPr>
          <a:xfrm>
            <a:off x="4157973" y="1868511"/>
            <a:ext cx="828000" cy="828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37"/>
          <p:cNvSpPr/>
          <p:nvPr/>
        </p:nvSpPr>
        <p:spPr>
          <a:xfrm>
            <a:off x="6456594" y="1868511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7"/>
          <p:cNvSpPr txBox="1">
            <a:spLocks noGrp="1"/>
          </p:cNvSpPr>
          <p:nvPr>
            <p:ph type="title"/>
          </p:nvPr>
        </p:nvSpPr>
        <p:spPr>
          <a:xfrm>
            <a:off x="1372451" y="2819356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highlight>
                  <a:srgbClr val="606060"/>
                </a:highlight>
                <a:latin typeface="Poppins"/>
                <a:ea typeface="Poppins"/>
                <a:cs typeface="Poppins"/>
                <a:sym typeface="Poppins"/>
              </a:rPr>
              <a:t>Senior Management</a:t>
            </a:r>
            <a:r>
              <a:rPr lang="en" sz="1500">
                <a:highlight>
                  <a:srgbClr val="606060"/>
                </a:highlight>
                <a:latin typeface="Poppins"/>
                <a:ea typeface="Poppins"/>
                <a:cs typeface="Poppins"/>
                <a:sym typeface="Poppins"/>
              </a:rPr>
              <a:t> </a:t>
            </a:r>
            <a:endParaRPr>
              <a:highlight>
                <a:srgbClr val="606060"/>
              </a:highlight>
            </a:endParaRPr>
          </a:p>
        </p:txBody>
      </p:sp>
      <p:sp>
        <p:nvSpPr>
          <p:cNvPr id="371" name="Google Shape;371;p37"/>
          <p:cNvSpPr txBox="1">
            <a:spLocks noGrp="1"/>
          </p:cNvSpPr>
          <p:nvPr>
            <p:ph type="subTitle" idx="1"/>
          </p:nvPr>
        </p:nvSpPr>
        <p:spPr>
          <a:xfrm>
            <a:off x="1372451" y="3425970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highlight>
                  <a:srgbClr val="606060"/>
                </a:highlight>
                <a:latin typeface="Arial"/>
                <a:ea typeface="Arial"/>
                <a:cs typeface="Arial"/>
                <a:sym typeface="Arial"/>
              </a:rPr>
              <a:t>unstructured</a:t>
            </a:r>
            <a:endParaRPr>
              <a:highlight>
                <a:srgbClr val="606060"/>
              </a:highlight>
            </a:endParaRPr>
          </a:p>
        </p:txBody>
      </p:sp>
      <p:sp>
        <p:nvSpPr>
          <p:cNvPr id="372" name="Google Shape;372;p37"/>
          <p:cNvSpPr txBox="1">
            <a:spLocks noGrp="1"/>
          </p:cNvSpPr>
          <p:nvPr>
            <p:ph type="title" idx="2"/>
          </p:nvPr>
        </p:nvSpPr>
        <p:spPr>
          <a:xfrm>
            <a:off x="1941401" y="2053761"/>
            <a:ext cx="6639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73" name="Google Shape;373;p37"/>
          <p:cNvSpPr txBox="1">
            <a:spLocks noGrp="1"/>
          </p:cNvSpPr>
          <p:nvPr>
            <p:ph type="title" idx="3"/>
          </p:nvPr>
        </p:nvSpPr>
        <p:spPr>
          <a:xfrm>
            <a:off x="3671073" y="2819356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highlight>
                  <a:srgbClr val="606060"/>
                </a:highlight>
                <a:latin typeface="Poppins"/>
                <a:ea typeface="Poppins"/>
                <a:cs typeface="Poppins"/>
                <a:sym typeface="Poppins"/>
              </a:rPr>
              <a:t>Middle Management</a:t>
            </a:r>
            <a:endParaRPr>
              <a:highlight>
                <a:srgbClr val="606060"/>
              </a:highlight>
            </a:endParaRPr>
          </a:p>
        </p:txBody>
      </p:sp>
      <p:sp>
        <p:nvSpPr>
          <p:cNvPr id="374" name="Google Shape;374;p37"/>
          <p:cNvSpPr txBox="1">
            <a:spLocks noGrp="1"/>
          </p:cNvSpPr>
          <p:nvPr>
            <p:ph type="subTitle" idx="4"/>
          </p:nvPr>
        </p:nvSpPr>
        <p:spPr>
          <a:xfrm>
            <a:off x="3671073" y="3425970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semi-structured</a:t>
            </a:r>
            <a:endParaRPr/>
          </a:p>
        </p:txBody>
      </p:sp>
      <p:sp>
        <p:nvSpPr>
          <p:cNvPr id="375" name="Google Shape;375;p37"/>
          <p:cNvSpPr txBox="1">
            <a:spLocks noGrp="1"/>
          </p:cNvSpPr>
          <p:nvPr>
            <p:ph type="title" idx="5"/>
          </p:nvPr>
        </p:nvSpPr>
        <p:spPr>
          <a:xfrm>
            <a:off x="4240023" y="2053911"/>
            <a:ext cx="6639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76" name="Google Shape;376;p37"/>
          <p:cNvSpPr txBox="1">
            <a:spLocks noGrp="1"/>
          </p:cNvSpPr>
          <p:nvPr>
            <p:ph type="title" idx="6"/>
          </p:nvPr>
        </p:nvSpPr>
        <p:spPr>
          <a:xfrm>
            <a:off x="5969694" y="2819356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highlight>
                  <a:srgbClr val="606060"/>
                </a:highlight>
                <a:latin typeface="Poppins"/>
                <a:ea typeface="Poppins"/>
                <a:cs typeface="Poppins"/>
                <a:sym typeface="Poppins"/>
              </a:rPr>
              <a:t>Operational Management</a:t>
            </a:r>
            <a:endParaRPr>
              <a:highlight>
                <a:srgbClr val="606060"/>
              </a:highlight>
            </a:endParaRPr>
          </a:p>
        </p:txBody>
      </p:sp>
      <p:sp>
        <p:nvSpPr>
          <p:cNvPr id="377" name="Google Shape;377;p37"/>
          <p:cNvSpPr txBox="1">
            <a:spLocks noGrp="1"/>
          </p:cNvSpPr>
          <p:nvPr>
            <p:ph type="subTitle" idx="7"/>
          </p:nvPr>
        </p:nvSpPr>
        <p:spPr>
          <a:xfrm>
            <a:off x="5969694" y="3425970"/>
            <a:ext cx="1801800" cy="54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structured</a:t>
            </a:r>
            <a:endParaRPr/>
          </a:p>
        </p:txBody>
      </p:sp>
      <p:sp>
        <p:nvSpPr>
          <p:cNvPr id="378" name="Google Shape;378;p37"/>
          <p:cNvSpPr txBox="1">
            <a:spLocks noGrp="1"/>
          </p:cNvSpPr>
          <p:nvPr>
            <p:ph type="title" idx="8"/>
          </p:nvPr>
        </p:nvSpPr>
        <p:spPr>
          <a:xfrm>
            <a:off x="6538644" y="2053761"/>
            <a:ext cx="663900" cy="4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79" name="Google Shape;379;p37"/>
          <p:cNvSpPr txBox="1">
            <a:spLocks noGrp="1"/>
          </p:cNvSpPr>
          <p:nvPr>
            <p:ph type="title" idx="15"/>
          </p:nvPr>
        </p:nvSpPr>
        <p:spPr>
          <a:xfrm>
            <a:off x="713075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List each of the major decision-making constituencies in an organization and describe the types of decisions each makes. Explain with examples.</a:t>
            </a:r>
            <a:endParaRPr sz="1400" b="1" dirty="0"/>
          </a:p>
        </p:txBody>
      </p:sp>
      <p:sp>
        <p:nvSpPr>
          <p:cNvPr id="380" name="Google Shape;380;p37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/>
              <a:t>6</a:t>
            </a:fld>
            <a:endParaRPr sz="1100" b="1"/>
          </a:p>
        </p:txBody>
      </p:sp>
      <p:sp>
        <p:nvSpPr>
          <p:cNvPr id="381" name="Google Shape;381;p37"/>
          <p:cNvSpPr txBox="1">
            <a:spLocks noGrp="1"/>
          </p:cNvSpPr>
          <p:nvPr>
            <p:ph type="subTitle" idx="16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Question 3</a:t>
            </a:r>
            <a:endParaRPr sz="1100" b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8"/>
          <p:cNvSpPr txBox="1">
            <a:spLocks noGrp="1"/>
          </p:cNvSpPr>
          <p:nvPr>
            <p:ph type="subTitle" idx="3"/>
          </p:nvPr>
        </p:nvSpPr>
        <p:spPr>
          <a:xfrm>
            <a:off x="3809500" y="1269925"/>
            <a:ext cx="5036400" cy="7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1000" dirty="0"/>
              <a:t>Company Expansion - Imagine a multinational retail chain planning to expand its operations into a new continent.  </a:t>
            </a:r>
            <a:endParaRPr sz="1000" dirty="0">
              <a:solidFill>
                <a:schemeClr val="accent6"/>
              </a:solidFill>
            </a:endParaRPr>
          </a:p>
        </p:txBody>
      </p:sp>
      <p:sp>
        <p:nvSpPr>
          <p:cNvPr id="387" name="Google Shape;387;p38"/>
          <p:cNvSpPr txBox="1">
            <a:spLocks noGrp="1"/>
          </p:cNvSpPr>
          <p:nvPr>
            <p:ph type="subTitle" idx="3"/>
          </p:nvPr>
        </p:nvSpPr>
        <p:spPr>
          <a:xfrm>
            <a:off x="3809500" y="3289525"/>
            <a:ext cx="4782000" cy="7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Inventory Management - A warehouse supervisor at a distribution center decides how much stock to reorder based on sales data, storage capacity, and upcoming demand forecasts. </a:t>
            </a:r>
            <a:endParaRPr sz="1000">
              <a:highlight>
                <a:srgbClr val="606060"/>
              </a:highlight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88" name="Google Shape;388;p38"/>
          <p:cNvSpPr txBox="1">
            <a:spLocks noGrp="1"/>
          </p:cNvSpPr>
          <p:nvPr>
            <p:ph type="subTitle" idx="3"/>
          </p:nvPr>
        </p:nvSpPr>
        <p:spPr>
          <a:xfrm>
            <a:off x="3809500" y="2310900"/>
            <a:ext cx="4923300" cy="6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1500"/>
              </a:spcBef>
              <a:spcAft>
                <a:spcPts val="1500"/>
              </a:spcAft>
              <a:buNone/>
            </a:pPr>
            <a:r>
              <a:rPr lang="en" sz="1000" dirty="0"/>
              <a:t>A mid-level manager at an e-commerce company might decide on which suppliers to engage with for sourcing products. </a:t>
            </a:r>
            <a:endParaRPr sz="1000" dirty="0"/>
          </a:p>
        </p:txBody>
      </p:sp>
      <p:sp>
        <p:nvSpPr>
          <p:cNvPr id="389" name="Google Shape;389;p38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/>
              <a:t>7</a:t>
            </a:fld>
            <a:endParaRPr sz="1100" b="1"/>
          </a:p>
        </p:txBody>
      </p:sp>
      <p:sp>
        <p:nvSpPr>
          <p:cNvPr id="390" name="Google Shape;390;p38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Question 3</a:t>
            </a:r>
            <a:endParaRPr sz="1100" b="1"/>
          </a:p>
        </p:txBody>
      </p:sp>
      <p:sp>
        <p:nvSpPr>
          <p:cNvPr id="394" name="Google Shape;394;p38"/>
          <p:cNvSpPr/>
          <p:nvPr/>
        </p:nvSpPr>
        <p:spPr>
          <a:xfrm>
            <a:off x="1013861" y="1385779"/>
            <a:ext cx="2642700" cy="475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Senior Management</a:t>
            </a:r>
            <a:endParaRPr lang="en-US" b="1" dirty="0"/>
          </a:p>
        </p:txBody>
      </p:sp>
      <p:sp>
        <p:nvSpPr>
          <p:cNvPr id="395" name="Google Shape;395;p38"/>
          <p:cNvSpPr/>
          <p:nvPr/>
        </p:nvSpPr>
        <p:spPr>
          <a:xfrm>
            <a:off x="619450" y="1318450"/>
            <a:ext cx="612300" cy="610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38"/>
          <p:cNvGrpSpPr/>
          <p:nvPr/>
        </p:nvGrpSpPr>
        <p:grpSpPr>
          <a:xfrm>
            <a:off x="777466" y="1475337"/>
            <a:ext cx="297466" cy="296348"/>
            <a:chOff x="2162619" y="2065526"/>
            <a:chExt cx="349549" cy="349550"/>
          </a:xfrm>
        </p:grpSpPr>
        <p:sp>
          <p:nvSpPr>
            <p:cNvPr id="397" name="Google Shape;397;p38"/>
            <p:cNvSpPr/>
            <p:nvPr/>
          </p:nvSpPr>
          <p:spPr>
            <a:xfrm>
              <a:off x="2245355" y="2374066"/>
              <a:ext cx="184072" cy="41010"/>
            </a:xfrm>
            <a:custGeom>
              <a:avLst/>
              <a:gdLst/>
              <a:ahLst/>
              <a:cxnLst/>
              <a:rect l="l" t="t" r="r" b="b"/>
              <a:pathLst>
                <a:path w="5669" h="1263" extrusionOk="0">
                  <a:moveTo>
                    <a:pt x="1262" y="1"/>
                  </a:moveTo>
                  <a:lnTo>
                    <a:pt x="1262" y="644"/>
                  </a:lnTo>
                  <a:lnTo>
                    <a:pt x="310" y="644"/>
                  </a:lnTo>
                  <a:cubicBezTo>
                    <a:pt x="143" y="644"/>
                    <a:pt x="0" y="786"/>
                    <a:pt x="0" y="953"/>
                  </a:cubicBezTo>
                  <a:cubicBezTo>
                    <a:pt x="0" y="1120"/>
                    <a:pt x="143" y="1263"/>
                    <a:pt x="310" y="1263"/>
                  </a:cubicBezTo>
                  <a:lnTo>
                    <a:pt x="5359" y="1263"/>
                  </a:lnTo>
                  <a:cubicBezTo>
                    <a:pt x="5525" y="1263"/>
                    <a:pt x="5668" y="1120"/>
                    <a:pt x="5668" y="953"/>
                  </a:cubicBezTo>
                  <a:cubicBezTo>
                    <a:pt x="5668" y="786"/>
                    <a:pt x="5525" y="644"/>
                    <a:pt x="5359" y="644"/>
                  </a:cubicBezTo>
                  <a:lnTo>
                    <a:pt x="4406" y="644"/>
                  </a:lnTo>
                  <a:lnTo>
                    <a:pt x="44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2245355" y="2065526"/>
              <a:ext cx="184072" cy="225829"/>
            </a:xfrm>
            <a:custGeom>
              <a:avLst/>
              <a:gdLst/>
              <a:ahLst/>
              <a:cxnLst/>
              <a:rect l="l" t="t" r="r" b="b"/>
              <a:pathLst>
                <a:path w="5669" h="6955" extrusionOk="0">
                  <a:moveTo>
                    <a:pt x="4739" y="1263"/>
                  </a:moveTo>
                  <a:cubicBezTo>
                    <a:pt x="4906" y="1263"/>
                    <a:pt x="5049" y="1406"/>
                    <a:pt x="5049" y="1572"/>
                  </a:cubicBezTo>
                  <a:cubicBezTo>
                    <a:pt x="5049" y="1739"/>
                    <a:pt x="4906" y="1882"/>
                    <a:pt x="4739" y="1882"/>
                  </a:cubicBezTo>
                  <a:lnTo>
                    <a:pt x="3477" y="1882"/>
                  </a:lnTo>
                  <a:cubicBezTo>
                    <a:pt x="3287" y="1882"/>
                    <a:pt x="3144" y="1739"/>
                    <a:pt x="3144" y="1572"/>
                  </a:cubicBezTo>
                  <a:cubicBezTo>
                    <a:pt x="3144" y="1406"/>
                    <a:pt x="3287" y="1263"/>
                    <a:pt x="3477" y="1263"/>
                  </a:cubicBezTo>
                  <a:close/>
                  <a:moveTo>
                    <a:pt x="2522" y="626"/>
                  </a:moveTo>
                  <a:cubicBezTo>
                    <a:pt x="2602" y="626"/>
                    <a:pt x="2679" y="656"/>
                    <a:pt x="2739" y="715"/>
                  </a:cubicBezTo>
                  <a:cubicBezTo>
                    <a:pt x="2858" y="834"/>
                    <a:pt x="2858" y="1048"/>
                    <a:pt x="2739" y="1168"/>
                  </a:cubicBezTo>
                  <a:lnTo>
                    <a:pt x="1786" y="2120"/>
                  </a:lnTo>
                  <a:cubicBezTo>
                    <a:pt x="1739" y="2168"/>
                    <a:pt x="1644" y="2192"/>
                    <a:pt x="1572" y="2192"/>
                  </a:cubicBezTo>
                  <a:cubicBezTo>
                    <a:pt x="1501" y="2192"/>
                    <a:pt x="1405" y="2168"/>
                    <a:pt x="1358" y="2120"/>
                  </a:cubicBezTo>
                  <a:lnTo>
                    <a:pt x="715" y="1477"/>
                  </a:lnTo>
                  <a:cubicBezTo>
                    <a:pt x="596" y="1358"/>
                    <a:pt x="596" y="1144"/>
                    <a:pt x="715" y="1025"/>
                  </a:cubicBezTo>
                  <a:cubicBezTo>
                    <a:pt x="774" y="965"/>
                    <a:pt x="858" y="935"/>
                    <a:pt x="941" y="935"/>
                  </a:cubicBezTo>
                  <a:cubicBezTo>
                    <a:pt x="1024" y="935"/>
                    <a:pt x="1108" y="965"/>
                    <a:pt x="1167" y="1025"/>
                  </a:cubicBezTo>
                  <a:lnTo>
                    <a:pt x="1572" y="1429"/>
                  </a:lnTo>
                  <a:lnTo>
                    <a:pt x="2286" y="715"/>
                  </a:lnTo>
                  <a:cubicBezTo>
                    <a:pt x="2358" y="656"/>
                    <a:pt x="2441" y="626"/>
                    <a:pt x="2522" y="626"/>
                  </a:cubicBezTo>
                  <a:close/>
                  <a:moveTo>
                    <a:pt x="4739" y="3144"/>
                  </a:moveTo>
                  <a:cubicBezTo>
                    <a:pt x="4906" y="3144"/>
                    <a:pt x="5049" y="3287"/>
                    <a:pt x="5049" y="3478"/>
                  </a:cubicBezTo>
                  <a:cubicBezTo>
                    <a:pt x="5049" y="3644"/>
                    <a:pt x="4906" y="3787"/>
                    <a:pt x="4739" y="3787"/>
                  </a:cubicBezTo>
                  <a:lnTo>
                    <a:pt x="3477" y="3787"/>
                  </a:lnTo>
                  <a:cubicBezTo>
                    <a:pt x="3287" y="3787"/>
                    <a:pt x="3144" y="3644"/>
                    <a:pt x="3144" y="3478"/>
                  </a:cubicBezTo>
                  <a:cubicBezTo>
                    <a:pt x="3144" y="3287"/>
                    <a:pt x="3287" y="3144"/>
                    <a:pt x="3477" y="3144"/>
                  </a:cubicBezTo>
                  <a:close/>
                  <a:moveTo>
                    <a:pt x="2522" y="2513"/>
                  </a:moveTo>
                  <a:cubicBezTo>
                    <a:pt x="2602" y="2513"/>
                    <a:pt x="2679" y="2549"/>
                    <a:pt x="2739" y="2620"/>
                  </a:cubicBezTo>
                  <a:cubicBezTo>
                    <a:pt x="2858" y="2739"/>
                    <a:pt x="2858" y="2930"/>
                    <a:pt x="2739" y="3049"/>
                  </a:cubicBezTo>
                  <a:lnTo>
                    <a:pt x="1786" y="4001"/>
                  </a:lnTo>
                  <a:cubicBezTo>
                    <a:pt x="1739" y="4073"/>
                    <a:pt x="1644" y="4097"/>
                    <a:pt x="1572" y="4097"/>
                  </a:cubicBezTo>
                  <a:cubicBezTo>
                    <a:pt x="1501" y="4097"/>
                    <a:pt x="1405" y="4073"/>
                    <a:pt x="1358" y="4001"/>
                  </a:cubicBezTo>
                  <a:lnTo>
                    <a:pt x="715" y="3382"/>
                  </a:lnTo>
                  <a:cubicBezTo>
                    <a:pt x="596" y="3239"/>
                    <a:pt x="596" y="3049"/>
                    <a:pt x="715" y="2930"/>
                  </a:cubicBezTo>
                  <a:cubicBezTo>
                    <a:pt x="774" y="2870"/>
                    <a:pt x="858" y="2840"/>
                    <a:pt x="941" y="2840"/>
                  </a:cubicBezTo>
                  <a:cubicBezTo>
                    <a:pt x="1024" y="2840"/>
                    <a:pt x="1108" y="2870"/>
                    <a:pt x="1167" y="2930"/>
                  </a:cubicBezTo>
                  <a:lnTo>
                    <a:pt x="1572" y="3335"/>
                  </a:lnTo>
                  <a:lnTo>
                    <a:pt x="2286" y="2620"/>
                  </a:lnTo>
                  <a:cubicBezTo>
                    <a:pt x="2358" y="2549"/>
                    <a:pt x="2441" y="2513"/>
                    <a:pt x="2522" y="2513"/>
                  </a:cubicBezTo>
                  <a:close/>
                  <a:moveTo>
                    <a:pt x="4739" y="5049"/>
                  </a:moveTo>
                  <a:cubicBezTo>
                    <a:pt x="4906" y="5049"/>
                    <a:pt x="5049" y="5192"/>
                    <a:pt x="5049" y="5359"/>
                  </a:cubicBezTo>
                  <a:cubicBezTo>
                    <a:pt x="5049" y="5526"/>
                    <a:pt x="4906" y="5668"/>
                    <a:pt x="4739" y="5668"/>
                  </a:cubicBezTo>
                  <a:lnTo>
                    <a:pt x="3477" y="5668"/>
                  </a:lnTo>
                  <a:cubicBezTo>
                    <a:pt x="3287" y="5668"/>
                    <a:pt x="3144" y="5526"/>
                    <a:pt x="3144" y="5359"/>
                  </a:cubicBezTo>
                  <a:cubicBezTo>
                    <a:pt x="3144" y="5192"/>
                    <a:pt x="3287" y="5049"/>
                    <a:pt x="3477" y="5049"/>
                  </a:cubicBezTo>
                  <a:close/>
                  <a:moveTo>
                    <a:pt x="2522" y="4412"/>
                  </a:moveTo>
                  <a:cubicBezTo>
                    <a:pt x="2602" y="4412"/>
                    <a:pt x="2679" y="4442"/>
                    <a:pt x="2739" y="4502"/>
                  </a:cubicBezTo>
                  <a:cubicBezTo>
                    <a:pt x="2858" y="4621"/>
                    <a:pt x="2858" y="4835"/>
                    <a:pt x="2739" y="4954"/>
                  </a:cubicBezTo>
                  <a:lnTo>
                    <a:pt x="1786" y="5907"/>
                  </a:lnTo>
                  <a:cubicBezTo>
                    <a:pt x="1739" y="5954"/>
                    <a:pt x="1644" y="6002"/>
                    <a:pt x="1572" y="6002"/>
                  </a:cubicBezTo>
                  <a:cubicBezTo>
                    <a:pt x="1501" y="6002"/>
                    <a:pt x="1405" y="5954"/>
                    <a:pt x="1358" y="5907"/>
                  </a:cubicBezTo>
                  <a:lnTo>
                    <a:pt x="715" y="5264"/>
                  </a:lnTo>
                  <a:cubicBezTo>
                    <a:pt x="596" y="5145"/>
                    <a:pt x="596" y="4954"/>
                    <a:pt x="715" y="4811"/>
                  </a:cubicBezTo>
                  <a:cubicBezTo>
                    <a:pt x="774" y="4752"/>
                    <a:pt x="858" y="4722"/>
                    <a:pt x="941" y="4722"/>
                  </a:cubicBezTo>
                  <a:cubicBezTo>
                    <a:pt x="1024" y="4722"/>
                    <a:pt x="1108" y="4752"/>
                    <a:pt x="1167" y="4811"/>
                  </a:cubicBezTo>
                  <a:lnTo>
                    <a:pt x="1572" y="5240"/>
                  </a:lnTo>
                  <a:lnTo>
                    <a:pt x="2286" y="4502"/>
                  </a:lnTo>
                  <a:cubicBezTo>
                    <a:pt x="2358" y="4442"/>
                    <a:pt x="2441" y="4412"/>
                    <a:pt x="2522" y="4412"/>
                  </a:cubicBezTo>
                  <a:close/>
                  <a:moveTo>
                    <a:pt x="310" y="1"/>
                  </a:moveTo>
                  <a:cubicBezTo>
                    <a:pt x="143" y="1"/>
                    <a:pt x="0" y="144"/>
                    <a:pt x="0" y="310"/>
                  </a:cubicBezTo>
                  <a:lnTo>
                    <a:pt x="0" y="6954"/>
                  </a:lnTo>
                  <a:lnTo>
                    <a:pt x="5668" y="6954"/>
                  </a:lnTo>
                  <a:lnTo>
                    <a:pt x="5668" y="310"/>
                  </a:lnTo>
                  <a:cubicBezTo>
                    <a:pt x="5668" y="144"/>
                    <a:pt x="5525" y="1"/>
                    <a:pt x="5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2450280" y="2106504"/>
              <a:ext cx="61888" cy="184852"/>
            </a:xfrm>
            <a:custGeom>
              <a:avLst/>
              <a:gdLst/>
              <a:ahLst/>
              <a:cxnLst/>
              <a:rect l="l" t="t" r="r" b="b"/>
              <a:pathLst>
                <a:path w="1906" h="5693" extrusionOk="0">
                  <a:moveTo>
                    <a:pt x="0" y="1"/>
                  </a:moveTo>
                  <a:lnTo>
                    <a:pt x="0" y="5692"/>
                  </a:lnTo>
                  <a:lnTo>
                    <a:pt x="1905" y="5692"/>
                  </a:lnTo>
                  <a:lnTo>
                    <a:pt x="1905" y="310"/>
                  </a:lnTo>
                  <a:cubicBezTo>
                    <a:pt x="1905" y="144"/>
                    <a:pt x="1762" y="1"/>
                    <a:pt x="15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8"/>
            <p:cNvSpPr/>
            <p:nvPr/>
          </p:nvSpPr>
          <p:spPr>
            <a:xfrm>
              <a:off x="2162619" y="2312208"/>
              <a:ext cx="349540" cy="41789"/>
            </a:xfrm>
            <a:custGeom>
              <a:avLst/>
              <a:gdLst/>
              <a:ahLst/>
              <a:cxnLst/>
              <a:rect l="l" t="t" r="r" b="b"/>
              <a:pathLst>
                <a:path w="10765" h="128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1143"/>
                    <a:pt x="143" y="1286"/>
                    <a:pt x="310" y="1286"/>
                  </a:cubicBezTo>
                  <a:lnTo>
                    <a:pt x="10455" y="1286"/>
                  </a:lnTo>
                  <a:cubicBezTo>
                    <a:pt x="10621" y="1286"/>
                    <a:pt x="10764" y="1143"/>
                    <a:pt x="10764" y="977"/>
                  </a:cubicBezTo>
                  <a:lnTo>
                    <a:pt x="107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8"/>
            <p:cNvSpPr/>
            <p:nvPr/>
          </p:nvSpPr>
          <p:spPr>
            <a:xfrm>
              <a:off x="2162619" y="2106504"/>
              <a:ext cx="61888" cy="184852"/>
            </a:xfrm>
            <a:custGeom>
              <a:avLst/>
              <a:gdLst/>
              <a:ahLst/>
              <a:cxnLst/>
              <a:rect l="l" t="t" r="r" b="b"/>
              <a:pathLst>
                <a:path w="1906" h="5693" extrusionOk="0">
                  <a:moveTo>
                    <a:pt x="310" y="1"/>
                  </a:moveTo>
                  <a:cubicBezTo>
                    <a:pt x="143" y="1"/>
                    <a:pt x="0" y="144"/>
                    <a:pt x="0" y="310"/>
                  </a:cubicBezTo>
                  <a:lnTo>
                    <a:pt x="0" y="5692"/>
                  </a:lnTo>
                  <a:lnTo>
                    <a:pt x="1905" y="5692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" name="Google Shape;402;p38"/>
          <p:cNvSpPr/>
          <p:nvPr/>
        </p:nvSpPr>
        <p:spPr>
          <a:xfrm>
            <a:off x="1013161" y="2407170"/>
            <a:ext cx="2642700" cy="475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1500"/>
              </a:spcBef>
              <a:spcAft>
                <a:spcPts val="1500"/>
              </a:spcAft>
              <a:buNone/>
            </a:pPr>
            <a:r>
              <a:rPr lang="kk-KZ" sz="14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      </a:t>
            </a:r>
            <a:r>
              <a:rPr lang="en-US" sz="1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Middle Management</a:t>
            </a:r>
            <a:endParaRPr lang="en-US" sz="1200" b="1" dirty="0"/>
          </a:p>
        </p:txBody>
      </p:sp>
      <p:sp>
        <p:nvSpPr>
          <p:cNvPr id="403" name="Google Shape;403;p38"/>
          <p:cNvSpPr/>
          <p:nvPr/>
        </p:nvSpPr>
        <p:spPr>
          <a:xfrm>
            <a:off x="619441" y="2361536"/>
            <a:ext cx="612300" cy="566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4" name="Google Shape;404;p38"/>
          <p:cNvGrpSpPr/>
          <p:nvPr/>
        </p:nvGrpSpPr>
        <p:grpSpPr>
          <a:xfrm>
            <a:off x="782270" y="2508206"/>
            <a:ext cx="283283" cy="275757"/>
            <a:chOff x="3471008" y="2664812"/>
            <a:chExt cx="332531" cy="349546"/>
          </a:xfrm>
        </p:grpSpPr>
        <p:sp>
          <p:nvSpPr>
            <p:cNvPr id="405" name="Google Shape;405;p38"/>
            <p:cNvSpPr/>
            <p:nvPr/>
          </p:nvSpPr>
          <p:spPr>
            <a:xfrm>
              <a:off x="3636480" y="2757614"/>
              <a:ext cx="167058" cy="163974"/>
            </a:xfrm>
            <a:custGeom>
              <a:avLst/>
              <a:gdLst/>
              <a:ahLst/>
              <a:cxnLst/>
              <a:rect l="l" t="t" r="r" b="b"/>
              <a:pathLst>
                <a:path w="5145" h="5050" extrusionOk="0">
                  <a:moveTo>
                    <a:pt x="3501" y="1578"/>
                  </a:moveTo>
                  <a:cubicBezTo>
                    <a:pt x="3579" y="1578"/>
                    <a:pt x="3656" y="1608"/>
                    <a:pt x="3716" y="1667"/>
                  </a:cubicBezTo>
                  <a:cubicBezTo>
                    <a:pt x="3859" y="1787"/>
                    <a:pt x="3859" y="2001"/>
                    <a:pt x="3716" y="2120"/>
                  </a:cubicBezTo>
                  <a:lnTo>
                    <a:pt x="2453" y="3382"/>
                  </a:lnTo>
                  <a:cubicBezTo>
                    <a:pt x="2406" y="3430"/>
                    <a:pt x="2334" y="3477"/>
                    <a:pt x="2239" y="3477"/>
                  </a:cubicBezTo>
                  <a:cubicBezTo>
                    <a:pt x="2168" y="3477"/>
                    <a:pt x="2072" y="3430"/>
                    <a:pt x="2025" y="3382"/>
                  </a:cubicBezTo>
                  <a:lnTo>
                    <a:pt x="1382" y="2739"/>
                  </a:lnTo>
                  <a:cubicBezTo>
                    <a:pt x="1263" y="2620"/>
                    <a:pt x="1263" y="2430"/>
                    <a:pt x="1382" y="2310"/>
                  </a:cubicBezTo>
                  <a:cubicBezTo>
                    <a:pt x="1441" y="2239"/>
                    <a:pt x="1525" y="2203"/>
                    <a:pt x="1608" y="2203"/>
                  </a:cubicBezTo>
                  <a:cubicBezTo>
                    <a:pt x="1691" y="2203"/>
                    <a:pt x="1775" y="2239"/>
                    <a:pt x="1834" y="2310"/>
                  </a:cubicBezTo>
                  <a:lnTo>
                    <a:pt x="2239" y="2715"/>
                  </a:lnTo>
                  <a:lnTo>
                    <a:pt x="3287" y="1667"/>
                  </a:lnTo>
                  <a:cubicBezTo>
                    <a:pt x="3347" y="1608"/>
                    <a:pt x="3424" y="1578"/>
                    <a:pt x="3501" y="1578"/>
                  </a:cubicBezTo>
                  <a:close/>
                  <a:moveTo>
                    <a:pt x="2239" y="0"/>
                  </a:moveTo>
                  <a:cubicBezTo>
                    <a:pt x="2072" y="0"/>
                    <a:pt x="1930" y="143"/>
                    <a:pt x="1930" y="310"/>
                  </a:cubicBezTo>
                  <a:lnTo>
                    <a:pt x="1930" y="739"/>
                  </a:lnTo>
                  <a:cubicBezTo>
                    <a:pt x="1715" y="834"/>
                    <a:pt x="1501" y="929"/>
                    <a:pt x="1334" y="1096"/>
                  </a:cubicBezTo>
                  <a:lnTo>
                    <a:pt x="620" y="691"/>
                  </a:lnTo>
                  <a:lnTo>
                    <a:pt x="1" y="1787"/>
                  </a:lnTo>
                  <a:lnTo>
                    <a:pt x="691" y="2168"/>
                  </a:lnTo>
                  <a:cubicBezTo>
                    <a:pt x="667" y="2287"/>
                    <a:pt x="667" y="2406"/>
                    <a:pt x="667" y="2525"/>
                  </a:cubicBezTo>
                  <a:cubicBezTo>
                    <a:pt x="667" y="2644"/>
                    <a:pt x="667" y="2763"/>
                    <a:pt x="691" y="2882"/>
                  </a:cubicBezTo>
                  <a:lnTo>
                    <a:pt x="1" y="3263"/>
                  </a:lnTo>
                  <a:lnTo>
                    <a:pt x="620" y="4359"/>
                  </a:lnTo>
                  <a:lnTo>
                    <a:pt x="1334" y="3954"/>
                  </a:lnTo>
                  <a:cubicBezTo>
                    <a:pt x="1501" y="4120"/>
                    <a:pt x="1715" y="4216"/>
                    <a:pt x="1930" y="4311"/>
                  </a:cubicBezTo>
                  <a:lnTo>
                    <a:pt x="1930" y="4740"/>
                  </a:lnTo>
                  <a:cubicBezTo>
                    <a:pt x="1930" y="4906"/>
                    <a:pt x="2072" y="5049"/>
                    <a:pt x="2239" y="5049"/>
                  </a:cubicBezTo>
                  <a:lnTo>
                    <a:pt x="2882" y="5049"/>
                  </a:lnTo>
                  <a:cubicBezTo>
                    <a:pt x="3049" y="5049"/>
                    <a:pt x="3192" y="4906"/>
                    <a:pt x="3192" y="4740"/>
                  </a:cubicBezTo>
                  <a:lnTo>
                    <a:pt x="3192" y="4311"/>
                  </a:lnTo>
                  <a:cubicBezTo>
                    <a:pt x="3406" y="4216"/>
                    <a:pt x="3597" y="4120"/>
                    <a:pt x="3787" y="3954"/>
                  </a:cubicBezTo>
                  <a:lnTo>
                    <a:pt x="4311" y="4263"/>
                  </a:lnTo>
                  <a:cubicBezTo>
                    <a:pt x="4368" y="4296"/>
                    <a:pt x="4428" y="4312"/>
                    <a:pt x="4485" y="4312"/>
                  </a:cubicBezTo>
                  <a:cubicBezTo>
                    <a:pt x="4594" y="4312"/>
                    <a:pt x="4693" y="4254"/>
                    <a:pt x="4740" y="4144"/>
                  </a:cubicBezTo>
                  <a:lnTo>
                    <a:pt x="5073" y="3620"/>
                  </a:lnTo>
                  <a:cubicBezTo>
                    <a:pt x="5144" y="3454"/>
                    <a:pt x="5097" y="3263"/>
                    <a:pt x="4954" y="3168"/>
                  </a:cubicBezTo>
                  <a:lnTo>
                    <a:pt x="4430" y="2882"/>
                  </a:lnTo>
                  <a:cubicBezTo>
                    <a:pt x="4430" y="2763"/>
                    <a:pt x="4454" y="2644"/>
                    <a:pt x="4454" y="2525"/>
                  </a:cubicBezTo>
                  <a:cubicBezTo>
                    <a:pt x="4454" y="2406"/>
                    <a:pt x="4430" y="2287"/>
                    <a:pt x="4406" y="2168"/>
                  </a:cubicBezTo>
                  <a:lnTo>
                    <a:pt x="4954" y="1882"/>
                  </a:lnTo>
                  <a:cubicBezTo>
                    <a:pt x="5097" y="1787"/>
                    <a:pt x="5144" y="1596"/>
                    <a:pt x="5073" y="1429"/>
                  </a:cubicBezTo>
                  <a:lnTo>
                    <a:pt x="4740" y="905"/>
                  </a:lnTo>
                  <a:cubicBezTo>
                    <a:pt x="4693" y="796"/>
                    <a:pt x="4594" y="738"/>
                    <a:pt x="4485" y="738"/>
                  </a:cubicBezTo>
                  <a:cubicBezTo>
                    <a:pt x="4428" y="738"/>
                    <a:pt x="4368" y="754"/>
                    <a:pt x="4311" y="786"/>
                  </a:cubicBezTo>
                  <a:lnTo>
                    <a:pt x="3787" y="1096"/>
                  </a:lnTo>
                  <a:cubicBezTo>
                    <a:pt x="3597" y="929"/>
                    <a:pt x="3406" y="834"/>
                    <a:pt x="3192" y="739"/>
                  </a:cubicBezTo>
                  <a:lnTo>
                    <a:pt x="3192" y="310"/>
                  </a:lnTo>
                  <a:cubicBezTo>
                    <a:pt x="3192" y="143"/>
                    <a:pt x="3049" y="0"/>
                    <a:pt x="28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3471008" y="2849637"/>
              <a:ext cx="168584" cy="164720"/>
            </a:xfrm>
            <a:custGeom>
              <a:avLst/>
              <a:gdLst/>
              <a:ahLst/>
              <a:cxnLst/>
              <a:rect l="l" t="t" r="r" b="b"/>
              <a:pathLst>
                <a:path w="5192" h="5073" extrusionOk="0">
                  <a:moveTo>
                    <a:pt x="3549" y="1578"/>
                  </a:moveTo>
                  <a:cubicBezTo>
                    <a:pt x="3626" y="1578"/>
                    <a:pt x="3703" y="1608"/>
                    <a:pt x="3763" y="1667"/>
                  </a:cubicBezTo>
                  <a:cubicBezTo>
                    <a:pt x="3882" y="1810"/>
                    <a:pt x="3906" y="2001"/>
                    <a:pt x="3763" y="2120"/>
                  </a:cubicBezTo>
                  <a:lnTo>
                    <a:pt x="2501" y="3382"/>
                  </a:lnTo>
                  <a:cubicBezTo>
                    <a:pt x="2453" y="3453"/>
                    <a:pt x="2358" y="3477"/>
                    <a:pt x="2286" y="3477"/>
                  </a:cubicBezTo>
                  <a:cubicBezTo>
                    <a:pt x="2215" y="3477"/>
                    <a:pt x="2120" y="3453"/>
                    <a:pt x="2072" y="3382"/>
                  </a:cubicBezTo>
                  <a:lnTo>
                    <a:pt x="1429" y="2763"/>
                  </a:lnTo>
                  <a:cubicBezTo>
                    <a:pt x="1310" y="2644"/>
                    <a:pt x="1310" y="2429"/>
                    <a:pt x="1429" y="2310"/>
                  </a:cubicBezTo>
                  <a:cubicBezTo>
                    <a:pt x="1489" y="2251"/>
                    <a:pt x="1572" y="2221"/>
                    <a:pt x="1655" y="2221"/>
                  </a:cubicBezTo>
                  <a:cubicBezTo>
                    <a:pt x="1739" y="2221"/>
                    <a:pt x="1822" y="2251"/>
                    <a:pt x="1882" y="2310"/>
                  </a:cubicBezTo>
                  <a:lnTo>
                    <a:pt x="2286" y="2715"/>
                  </a:lnTo>
                  <a:lnTo>
                    <a:pt x="3334" y="1667"/>
                  </a:lnTo>
                  <a:cubicBezTo>
                    <a:pt x="3394" y="1608"/>
                    <a:pt x="3471" y="1578"/>
                    <a:pt x="3549" y="1578"/>
                  </a:cubicBezTo>
                  <a:close/>
                  <a:moveTo>
                    <a:pt x="1977" y="0"/>
                  </a:moveTo>
                  <a:lnTo>
                    <a:pt x="1977" y="762"/>
                  </a:lnTo>
                  <a:cubicBezTo>
                    <a:pt x="1739" y="834"/>
                    <a:pt x="1548" y="953"/>
                    <a:pt x="1382" y="1096"/>
                  </a:cubicBezTo>
                  <a:lnTo>
                    <a:pt x="834" y="786"/>
                  </a:lnTo>
                  <a:cubicBezTo>
                    <a:pt x="789" y="756"/>
                    <a:pt x="739" y="743"/>
                    <a:pt x="690" y="743"/>
                  </a:cubicBezTo>
                  <a:cubicBezTo>
                    <a:pt x="581" y="743"/>
                    <a:pt x="470" y="807"/>
                    <a:pt x="405" y="905"/>
                  </a:cubicBezTo>
                  <a:lnTo>
                    <a:pt x="96" y="1453"/>
                  </a:lnTo>
                  <a:cubicBezTo>
                    <a:pt x="0" y="1596"/>
                    <a:pt x="48" y="1786"/>
                    <a:pt x="215" y="1882"/>
                  </a:cubicBezTo>
                  <a:lnTo>
                    <a:pt x="739" y="2191"/>
                  </a:lnTo>
                  <a:cubicBezTo>
                    <a:pt x="715" y="2310"/>
                    <a:pt x="715" y="2406"/>
                    <a:pt x="715" y="2525"/>
                  </a:cubicBezTo>
                  <a:cubicBezTo>
                    <a:pt x="715" y="2644"/>
                    <a:pt x="715" y="2763"/>
                    <a:pt x="739" y="2882"/>
                  </a:cubicBezTo>
                  <a:lnTo>
                    <a:pt x="215" y="3192"/>
                  </a:lnTo>
                  <a:cubicBezTo>
                    <a:pt x="48" y="3263"/>
                    <a:pt x="0" y="3477"/>
                    <a:pt x="96" y="3620"/>
                  </a:cubicBezTo>
                  <a:lnTo>
                    <a:pt x="405" y="4168"/>
                  </a:lnTo>
                  <a:cubicBezTo>
                    <a:pt x="471" y="4267"/>
                    <a:pt x="582" y="4320"/>
                    <a:pt x="692" y="4320"/>
                  </a:cubicBezTo>
                  <a:cubicBezTo>
                    <a:pt x="741" y="4320"/>
                    <a:pt x="790" y="4309"/>
                    <a:pt x="834" y="4287"/>
                  </a:cubicBezTo>
                  <a:lnTo>
                    <a:pt x="1382" y="3977"/>
                  </a:lnTo>
                  <a:cubicBezTo>
                    <a:pt x="1548" y="4120"/>
                    <a:pt x="1739" y="4239"/>
                    <a:pt x="1977" y="4311"/>
                  </a:cubicBezTo>
                  <a:lnTo>
                    <a:pt x="1977" y="4739"/>
                  </a:lnTo>
                  <a:cubicBezTo>
                    <a:pt x="1977" y="4930"/>
                    <a:pt x="2096" y="5073"/>
                    <a:pt x="2286" y="5073"/>
                  </a:cubicBezTo>
                  <a:lnTo>
                    <a:pt x="2906" y="5073"/>
                  </a:lnTo>
                  <a:cubicBezTo>
                    <a:pt x="3096" y="5073"/>
                    <a:pt x="3239" y="4930"/>
                    <a:pt x="3239" y="4739"/>
                  </a:cubicBezTo>
                  <a:lnTo>
                    <a:pt x="3239" y="4311"/>
                  </a:lnTo>
                  <a:cubicBezTo>
                    <a:pt x="3453" y="4239"/>
                    <a:pt x="3644" y="4120"/>
                    <a:pt x="3834" y="3977"/>
                  </a:cubicBezTo>
                  <a:lnTo>
                    <a:pt x="4358" y="4287"/>
                  </a:lnTo>
                  <a:cubicBezTo>
                    <a:pt x="4410" y="4309"/>
                    <a:pt x="4464" y="4320"/>
                    <a:pt x="4516" y="4320"/>
                  </a:cubicBezTo>
                  <a:cubicBezTo>
                    <a:pt x="4632" y="4320"/>
                    <a:pt x="4738" y="4267"/>
                    <a:pt x="4787" y="4168"/>
                  </a:cubicBezTo>
                  <a:lnTo>
                    <a:pt x="5097" y="3620"/>
                  </a:lnTo>
                  <a:cubicBezTo>
                    <a:pt x="5192" y="3477"/>
                    <a:pt x="5144" y="3263"/>
                    <a:pt x="5001" y="3192"/>
                  </a:cubicBezTo>
                  <a:lnTo>
                    <a:pt x="4454" y="2882"/>
                  </a:lnTo>
                  <a:cubicBezTo>
                    <a:pt x="4477" y="2763"/>
                    <a:pt x="4501" y="2644"/>
                    <a:pt x="4501" y="2525"/>
                  </a:cubicBezTo>
                  <a:cubicBezTo>
                    <a:pt x="4501" y="2406"/>
                    <a:pt x="4477" y="2310"/>
                    <a:pt x="4454" y="2191"/>
                  </a:cubicBezTo>
                  <a:lnTo>
                    <a:pt x="5144" y="1810"/>
                  </a:lnTo>
                  <a:lnTo>
                    <a:pt x="4525" y="715"/>
                  </a:lnTo>
                  <a:lnTo>
                    <a:pt x="3834" y="1096"/>
                  </a:lnTo>
                  <a:cubicBezTo>
                    <a:pt x="3644" y="953"/>
                    <a:pt x="3453" y="834"/>
                    <a:pt x="3239" y="762"/>
                  </a:cubicBezTo>
                  <a:lnTo>
                    <a:pt x="3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3471008" y="2664812"/>
              <a:ext cx="168584" cy="164753"/>
            </a:xfrm>
            <a:custGeom>
              <a:avLst/>
              <a:gdLst/>
              <a:ahLst/>
              <a:cxnLst/>
              <a:rect l="l" t="t" r="r" b="b"/>
              <a:pathLst>
                <a:path w="5192" h="5074" extrusionOk="0">
                  <a:moveTo>
                    <a:pt x="3549" y="1602"/>
                  </a:moveTo>
                  <a:cubicBezTo>
                    <a:pt x="3626" y="1602"/>
                    <a:pt x="3703" y="1632"/>
                    <a:pt x="3763" y="1692"/>
                  </a:cubicBezTo>
                  <a:cubicBezTo>
                    <a:pt x="3906" y="1811"/>
                    <a:pt x="3906" y="2001"/>
                    <a:pt x="3763" y="2120"/>
                  </a:cubicBezTo>
                  <a:lnTo>
                    <a:pt x="2501" y="3382"/>
                  </a:lnTo>
                  <a:cubicBezTo>
                    <a:pt x="2453" y="3454"/>
                    <a:pt x="2358" y="3478"/>
                    <a:pt x="2286" y="3478"/>
                  </a:cubicBezTo>
                  <a:cubicBezTo>
                    <a:pt x="2191" y="3478"/>
                    <a:pt x="2120" y="3454"/>
                    <a:pt x="2072" y="3382"/>
                  </a:cubicBezTo>
                  <a:lnTo>
                    <a:pt x="1429" y="2763"/>
                  </a:lnTo>
                  <a:cubicBezTo>
                    <a:pt x="1310" y="2644"/>
                    <a:pt x="1310" y="2430"/>
                    <a:pt x="1429" y="2311"/>
                  </a:cubicBezTo>
                  <a:cubicBezTo>
                    <a:pt x="1489" y="2251"/>
                    <a:pt x="1572" y="2221"/>
                    <a:pt x="1655" y="2221"/>
                  </a:cubicBezTo>
                  <a:cubicBezTo>
                    <a:pt x="1739" y="2221"/>
                    <a:pt x="1822" y="2251"/>
                    <a:pt x="1882" y="2311"/>
                  </a:cubicBezTo>
                  <a:lnTo>
                    <a:pt x="2286" y="2716"/>
                  </a:lnTo>
                  <a:lnTo>
                    <a:pt x="3334" y="1692"/>
                  </a:lnTo>
                  <a:cubicBezTo>
                    <a:pt x="3394" y="1632"/>
                    <a:pt x="3471" y="1602"/>
                    <a:pt x="3549" y="1602"/>
                  </a:cubicBezTo>
                  <a:close/>
                  <a:moveTo>
                    <a:pt x="2286" y="1"/>
                  </a:moveTo>
                  <a:cubicBezTo>
                    <a:pt x="2096" y="1"/>
                    <a:pt x="1977" y="120"/>
                    <a:pt x="1977" y="310"/>
                  </a:cubicBezTo>
                  <a:lnTo>
                    <a:pt x="1977" y="763"/>
                  </a:lnTo>
                  <a:cubicBezTo>
                    <a:pt x="1739" y="834"/>
                    <a:pt x="1548" y="953"/>
                    <a:pt x="1382" y="1096"/>
                  </a:cubicBezTo>
                  <a:lnTo>
                    <a:pt x="834" y="787"/>
                  </a:lnTo>
                  <a:cubicBezTo>
                    <a:pt x="790" y="765"/>
                    <a:pt x="741" y="754"/>
                    <a:pt x="692" y="754"/>
                  </a:cubicBezTo>
                  <a:cubicBezTo>
                    <a:pt x="582" y="754"/>
                    <a:pt x="471" y="807"/>
                    <a:pt x="405" y="906"/>
                  </a:cubicBezTo>
                  <a:lnTo>
                    <a:pt x="96" y="1453"/>
                  </a:lnTo>
                  <a:cubicBezTo>
                    <a:pt x="0" y="1596"/>
                    <a:pt x="48" y="1811"/>
                    <a:pt x="215" y="1882"/>
                  </a:cubicBezTo>
                  <a:lnTo>
                    <a:pt x="739" y="2192"/>
                  </a:lnTo>
                  <a:cubicBezTo>
                    <a:pt x="715" y="2311"/>
                    <a:pt x="715" y="2430"/>
                    <a:pt x="715" y="2549"/>
                  </a:cubicBezTo>
                  <a:cubicBezTo>
                    <a:pt x="715" y="2668"/>
                    <a:pt x="715" y="2763"/>
                    <a:pt x="739" y="2882"/>
                  </a:cubicBezTo>
                  <a:lnTo>
                    <a:pt x="215" y="3192"/>
                  </a:lnTo>
                  <a:cubicBezTo>
                    <a:pt x="48" y="3287"/>
                    <a:pt x="0" y="3478"/>
                    <a:pt x="96" y="3621"/>
                  </a:cubicBezTo>
                  <a:lnTo>
                    <a:pt x="405" y="4168"/>
                  </a:lnTo>
                  <a:cubicBezTo>
                    <a:pt x="470" y="4266"/>
                    <a:pt x="581" y="4331"/>
                    <a:pt x="690" y="4331"/>
                  </a:cubicBezTo>
                  <a:cubicBezTo>
                    <a:pt x="739" y="4331"/>
                    <a:pt x="789" y="4317"/>
                    <a:pt x="834" y="4287"/>
                  </a:cubicBezTo>
                  <a:lnTo>
                    <a:pt x="1382" y="3978"/>
                  </a:lnTo>
                  <a:cubicBezTo>
                    <a:pt x="1548" y="4121"/>
                    <a:pt x="1739" y="4240"/>
                    <a:pt x="1977" y="4311"/>
                  </a:cubicBezTo>
                  <a:lnTo>
                    <a:pt x="1977" y="5073"/>
                  </a:lnTo>
                  <a:lnTo>
                    <a:pt x="3239" y="5073"/>
                  </a:lnTo>
                  <a:lnTo>
                    <a:pt x="3239" y="4311"/>
                  </a:lnTo>
                  <a:cubicBezTo>
                    <a:pt x="3453" y="4240"/>
                    <a:pt x="3644" y="4121"/>
                    <a:pt x="3834" y="3978"/>
                  </a:cubicBezTo>
                  <a:lnTo>
                    <a:pt x="4525" y="4359"/>
                  </a:lnTo>
                  <a:lnTo>
                    <a:pt x="5144" y="3263"/>
                  </a:lnTo>
                  <a:lnTo>
                    <a:pt x="4454" y="2882"/>
                  </a:lnTo>
                  <a:cubicBezTo>
                    <a:pt x="4477" y="2763"/>
                    <a:pt x="4501" y="2668"/>
                    <a:pt x="4501" y="2549"/>
                  </a:cubicBezTo>
                  <a:cubicBezTo>
                    <a:pt x="4501" y="2430"/>
                    <a:pt x="4477" y="2311"/>
                    <a:pt x="4454" y="2192"/>
                  </a:cubicBezTo>
                  <a:lnTo>
                    <a:pt x="5001" y="1882"/>
                  </a:lnTo>
                  <a:cubicBezTo>
                    <a:pt x="5144" y="1811"/>
                    <a:pt x="5192" y="1596"/>
                    <a:pt x="5097" y="1453"/>
                  </a:cubicBezTo>
                  <a:lnTo>
                    <a:pt x="4787" y="906"/>
                  </a:lnTo>
                  <a:cubicBezTo>
                    <a:pt x="4738" y="807"/>
                    <a:pt x="4632" y="754"/>
                    <a:pt x="4516" y="754"/>
                  </a:cubicBezTo>
                  <a:cubicBezTo>
                    <a:pt x="4464" y="754"/>
                    <a:pt x="4410" y="765"/>
                    <a:pt x="4358" y="787"/>
                  </a:cubicBezTo>
                  <a:lnTo>
                    <a:pt x="3834" y="1096"/>
                  </a:lnTo>
                  <a:cubicBezTo>
                    <a:pt x="3644" y="953"/>
                    <a:pt x="3453" y="834"/>
                    <a:pt x="3239" y="763"/>
                  </a:cubicBezTo>
                  <a:lnTo>
                    <a:pt x="3239" y="310"/>
                  </a:lnTo>
                  <a:cubicBezTo>
                    <a:pt x="3239" y="120"/>
                    <a:pt x="3096" y="1"/>
                    <a:pt x="29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" name="Google Shape;408;p38"/>
          <p:cNvSpPr/>
          <p:nvPr/>
        </p:nvSpPr>
        <p:spPr>
          <a:xfrm>
            <a:off x="1005286" y="3417153"/>
            <a:ext cx="2642700" cy="4755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k-KZ" sz="1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       </a:t>
            </a:r>
            <a:r>
              <a:rPr lang="en-US" sz="1200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Operational Management</a:t>
            </a:r>
            <a:endParaRPr lang="en-US" sz="1200" b="1" dirty="0"/>
          </a:p>
        </p:txBody>
      </p:sp>
      <p:sp>
        <p:nvSpPr>
          <p:cNvPr id="409" name="Google Shape;409;p38"/>
          <p:cNvSpPr/>
          <p:nvPr/>
        </p:nvSpPr>
        <p:spPr>
          <a:xfrm>
            <a:off x="619446" y="3361091"/>
            <a:ext cx="594900" cy="594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38"/>
          <p:cNvGrpSpPr/>
          <p:nvPr/>
        </p:nvGrpSpPr>
        <p:grpSpPr>
          <a:xfrm>
            <a:off x="754388" y="3473424"/>
            <a:ext cx="319787" cy="363007"/>
            <a:chOff x="1526187" y="1485559"/>
            <a:chExt cx="307783" cy="349549"/>
          </a:xfrm>
        </p:grpSpPr>
        <p:sp>
          <p:nvSpPr>
            <p:cNvPr id="411" name="Google Shape;411;p38"/>
            <p:cNvSpPr/>
            <p:nvPr/>
          </p:nvSpPr>
          <p:spPr>
            <a:xfrm>
              <a:off x="1588044" y="1670385"/>
              <a:ext cx="20164" cy="20911"/>
            </a:xfrm>
            <a:custGeom>
              <a:avLst/>
              <a:gdLst/>
              <a:ahLst/>
              <a:cxnLst/>
              <a:rect l="l" t="t" r="r" b="b"/>
              <a:pathLst>
                <a:path w="621" h="644" extrusionOk="0">
                  <a:moveTo>
                    <a:pt x="1" y="0"/>
                  </a:moveTo>
                  <a:lnTo>
                    <a:pt x="1" y="643"/>
                  </a:lnTo>
                  <a:lnTo>
                    <a:pt x="620" y="643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8"/>
            <p:cNvSpPr/>
            <p:nvPr/>
          </p:nvSpPr>
          <p:spPr>
            <a:xfrm>
              <a:off x="1670033" y="1588428"/>
              <a:ext cx="20131" cy="20911"/>
            </a:xfrm>
            <a:custGeom>
              <a:avLst/>
              <a:gdLst/>
              <a:ahLst/>
              <a:cxnLst/>
              <a:rect l="l" t="t" r="r" b="b"/>
              <a:pathLst>
                <a:path w="620" h="644" extrusionOk="0">
                  <a:moveTo>
                    <a:pt x="0" y="0"/>
                  </a:moveTo>
                  <a:lnTo>
                    <a:pt x="0" y="643"/>
                  </a:lnTo>
                  <a:lnTo>
                    <a:pt x="620" y="643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8"/>
            <p:cNvSpPr/>
            <p:nvPr/>
          </p:nvSpPr>
          <p:spPr>
            <a:xfrm>
              <a:off x="1670033" y="1670385"/>
              <a:ext cx="20131" cy="20911"/>
            </a:xfrm>
            <a:custGeom>
              <a:avLst/>
              <a:gdLst/>
              <a:ahLst/>
              <a:cxnLst/>
              <a:rect l="l" t="t" r="r" b="b"/>
              <a:pathLst>
                <a:path w="620" h="644" extrusionOk="0">
                  <a:moveTo>
                    <a:pt x="0" y="0"/>
                  </a:moveTo>
                  <a:lnTo>
                    <a:pt x="0" y="643"/>
                  </a:lnTo>
                  <a:lnTo>
                    <a:pt x="620" y="643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8"/>
            <p:cNvSpPr/>
            <p:nvPr/>
          </p:nvSpPr>
          <p:spPr>
            <a:xfrm>
              <a:off x="1751990" y="1670385"/>
              <a:ext cx="20131" cy="20911"/>
            </a:xfrm>
            <a:custGeom>
              <a:avLst/>
              <a:gdLst/>
              <a:ahLst/>
              <a:cxnLst/>
              <a:rect l="l" t="t" r="r" b="b"/>
              <a:pathLst>
                <a:path w="620" h="644" extrusionOk="0">
                  <a:moveTo>
                    <a:pt x="1" y="0"/>
                  </a:moveTo>
                  <a:lnTo>
                    <a:pt x="1" y="643"/>
                  </a:lnTo>
                  <a:lnTo>
                    <a:pt x="620" y="643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1547066" y="1774000"/>
              <a:ext cx="266059" cy="61109"/>
            </a:xfrm>
            <a:custGeom>
              <a:avLst/>
              <a:gdLst/>
              <a:ahLst/>
              <a:cxnLst/>
              <a:rect l="l" t="t" r="r" b="b"/>
              <a:pathLst>
                <a:path w="8194" h="1882" extrusionOk="0">
                  <a:moveTo>
                    <a:pt x="1192" y="1"/>
                  </a:moveTo>
                  <a:lnTo>
                    <a:pt x="668" y="1263"/>
                  </a:lnTo>
                  <a:lnTo>
                    <a:pt x="310" y="1263"/>
                  </a:lnTo>
                  <a:cubicBezTo>
                    <a:pt x="144" y="1263"/>
                    <a:pt x="1" y="1406"/>
                    <a:pt x="1" y="1572"/>
                  </a:cubicBezTo>
                  <a:cubicBezTo>
                    <a:pt x="1" y="1739"/>
                    <a:pt x="144" y="1882"/>
                    <a:pt x="310" y="1882"/>
                  </a:cubicBezTo>
                  <a:lnTo>
                    <a:pt x="1620" y="1882"/>
                  </a:lnTo>
                  <a:cubicBezTo>
                    <a:pt x="1739" y="1882"/>
                    <a:pt x="1858" y="1811"/>
                    <a:pt x="1906" y="1691"/>
                  </a:cubicBezTo>
                  <a:lnTo>
                    <a:pt x="2097" y="1263"/>
                  </a:lnTo>
                  <a:lnTo>
                    <a:pt x="6097" y="1263"/>
                  </a:lnTo>
                  <a:lnTo>
                    <a:pt x="6288" y="1691"/>
                  </a:lnTo>
                  <a:cubicBezTo>
                    <a:pt x="6335" y="1811"/>
                    <a:pt x="6455" y="1882"/>
                    <a:pt x="6574" y="1882"/>
                  </a:cubicBezTo>
                  <a:lnTo>
                    <a:pt x="7883" y="1882"/>
                  </a:lnTo>
                  <a:cubicBezTo>
                    <a:pt x="8050" y="1882"/>
                    <a:pt x="8193" y="1739"/>
                    <a:pt x="8193" y="1572"/>
                  </a:cubicBezTo>
                  <a:cubicBezTo>
                    <a:pt x="8193" y="1406"/>
                    <a:pt x="8050" y="1263"/>
                    <a:pt x="7883" y="1263"/>
                  </a:cubicBezTo>
                  <a:lnTo>
                    <a:pt x="7526" y="1263"/>
                  </a:lnTo>
                  <a:lnTo>
                    <a:pt x="7002" y="1"/>
                  </a:lnTo>
                  <a:lnTo>
                    <a:pt x="5597" y="1"/>
                  </a:lnTo>
                  <a:lnTo>
                    <a:pt x="5859" y="620"/>
                  </a:lnTo>
                  <a:lnTo>
                    <a:pt x="2335" y="620"/>
                  </a:lnTo>
                  <a:lnTo>
                    <a:pt x="25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1526187" y="1485559"/>
              <a:ext cx="307783" cy="267585"/>
            </a:xfrm>
            <a:custGeom>
              <a:avLst/>
              <a:gdLst/>
              <a:ahLst/>
              <a:cxnLst/>
              <a:rect l="l" t="t" r="r" b="b"/>
              <a:pathLst>
                <a:path w="9479" h="8241" extrusionOk="0">
                  <a:moveTo>
                    <a:pt x="5383" y="2549"/>
                  </a:moveTo>
                  <a:cubicBezTo>
                    <a:pt x="5550" y="2549"/>
                    <a:pt x="5692" y="2692"/>
                    <a:pt x="5692" y="2859"/>
                  </a:cubicBezTo>
                  <a:lnTo>
                    <a:pt x="5692" y="3168"/>
                  </a:lnTo>
                  <a:lnTo>
                    <a:pt x="7264" y="3168"/>
                  </a:lnTo>
                  <a:cubicBezTo>
                    <a:pt x="7431" y="3168"/>
                    <a:pt x="7574" y="3311"/>
                    <a:pt x="7574" y="3478"/>
                  </a:cubicBezTo>
                  <a:lnTo>
                    <a:pt x="7574" y="5073"/>
                  </a:lnTo>
                  <a:lnTo>
                    <a:pt x="7907" y="5073"/>
                  </a:lnTo>
                  <a:cubicBezTo>
                    <a:pt x="8074" y="5073"/>
                    <a:pt x="8217" y="5216"/>
                    <a:pt x="8217" y="5383"/>
                  </a:cubicBezTo>
                  <a:lnTo>
                    <a:pt x="8217" y="6645"/>
                  </a:lnTo>
                  <a:cubicBezTo>
                    <a:pt x="8217" y="6812"/>
                    <a:pt x="8074" y="6955"/>
                    <a:pt x="7907" y="6955"/>
                  </a:cubicBezTo>
                  <a:lnTo>
                    <a:pt x="6645" y="6955"/>
                  </a:lnTo>
                  <a:cubicBezTo>
                    <a:pt x="6455" y="6955"/>
                    <a:pt x="6312" y="6812"/>
                    <a:pt x="6312" y="6645"/>
                  </a:cubicBezTo>
                  <a:lnTo>
                    <a:pt x="6312" y="5383"/>
                  </a:lnTo>
                  <a:cubicBezTo>
                    <a:pt x="6312" y="5216"/>
                    <a:pt x="6455" y="5073"/>
                    <a:pt x="6645" y="5073"/>
                  </a:cubicBezTo>
                  <a:lnTo>
                    <a:pt x="6955" y="5073"/>
                  </a:lnTo>
                  <a:lnTo>
                    <a:pt x="6955" y="3811"/>
                  </a:lnTo>
                  <a:lnTo>
                    <a:pt x="5692" y="3811"/>
                  </a:lnTo>
                  <a:lnTo>
                    <a:pt x="5692" y="4121"/>
                  </a:lnTo>
                  <a:cubicBezTo>
                    <a:pt x="5692" y="4287"/>
                    <a:pt x="5550" y="4430"/>
                    <a:pt x="5383" y="4430"/>
                  </a:cubicBezTo>
                  <a:lnTo>
                    <a:pt x="5050" y="4430"/>
                  </a:lnTo>
                  <a:lnTo>
                    <a:pt x="5050" y="5073"/>
                  </a:lnTo>
                  <a:lnTo>
                    <a:pt x="5383" y="5073"/>
                  </a:lnTo>
                  <a:cubicBezTo>
                    <a:pt x="5550" y="5073"/>
                    <a:pt x="5692" y="5216"/>
                    <a:pt x="5692" y="5383"/>
                  </a:cubicBezTo>
                  <a:lnTo>
                    <a:pt x="5692" y="6645"/>
                  </a:lnTo>
                  <a:cubicBezTo>
                    <a:pt x="5692" y="6812"/>
                    <a:pt x="5550" y="6955"/>
                    <a:pt x="5383" y="6955"/>
                  </a:cubicBezTo>
                  <a:lnTo>
                    <a:pt x="4097" y="6955"/>
                  </a:lnTo>
                  <a:cubicBezTo>
                    <a:pt x="3930" y="6955"/>
                    <a:pt x="3787" y="6812"/>
                    <a:pt x="3787" y="6645"/>
                  </a:cubicBezTo>
                  <a:lnTo>
                    <a:pt x="3787" y="5383"/>
                  </a:lnTo>
                  <a:cubicBezTo>
                    <a:pt x="3787" y="5216"/>
                    <a:pt x="3930" y="5073"/>
                    <a:pt x="4097" y="5073"/>
                  </a:cubicBezTo>
                  <a:lnTo>
                    <a:pt x="4430" y="5073"/>
                  </a:lnTo>
                  <a:lnTo>
                    <a:pt x="4430" y="4430"/>
                  </a:lnTo>
                  <a:lnTo>
                    <a:pt x="4097" y="4430"/>
                  </a:lnTo>
                  <a:cubicBezTo>
                    <a:pt x="3930" y="4430"/>
                    <a:pt x="3787" y="4287"/>
                    <a:pt x="3787" y="4121"/>
                  </a:cubicBezTo>
                  <a:lnTo>
                    <a:pt x="3787" y="3811"/>
                  </a:lnTo>
                  <a:lnTo>
                    <a:pt x="2525" y="3811"/>
                  </a:lnTo>
                  <a:lnTo>
                    <a:pt x="2525" y="5073"/>
                  </a:lnTo>
                  <a:lnTo>
                    <a:pt x="2835" y="5073"/>
                  </a:lnTo>
                  <a:cubicBezTo>
                    <a:pt x="3025" y="5073"/>
                    <a:pt x="3168" y="5216"/>
                    <a:pt x="3168" y="5383"/>
                  </a:cubicBezTo>
                  <a:lnTo>
                    <a:pt x="3168" y="6645"/>
                  </a:lnTo>
                  <a:cubicBezTo>
                    <a:pt x="3168" y="6812"/>
                    <a:pt x="3025" y="6955"/>
                    <a:pt x="2835" y="6955"/>
                  </a:cubicBezTo>
                  <a:lnTo>
                    <a:pt x="1573" y="6955"/>
                  </a:lnTo>
                  <a:cubicBezTo>
                    <a:pt x="1406" y="6955"/>
                    <a:pt x="1263" y="6812"/>
                    <a:pt x="1263" y="6645"/>
                  </a:cubicBezTo>
                  <a:lnTo>
                    <a:pt x="1263" y="5383"/>
                  </a:lnTo>
                  <a:cubicBezTo>
                    <a:pt x="1263" y="5216"/>
                    <a:pt x="1406" y="5073"/>
                    <a:pt x="1573" y="5073"/>
                  </a:cubicBezTo>
                  <a:lnTo>
                    <a:pt x="1906" y="5073"/>
                  </a:lnTo>
                  <a:lnTo>
                    <a:pt x="1906" y="3478"/>
                  </a:lnTo>
                  <a:cubicBezTo>
                    <a:pt x="1906" y="3311"/>
                    <a:pt x="2049" y="3168"/>
                    <a:pt x="2216" y="3168"/>
                  </a:cubicBezTo>
                  <a:lnTo>
                    <a:pt x="3787" y="3168"/>
                  </a:lnTo>
                  <a:lnTo>
                    <a:pt x="3787" y="2859"/>
                  </a:lnTo>
                  <a:cubicBezTo>
                    <a:pt x="3787" y="2692"/>
                    <a:pt x="3930" y="2549"/>
                    <a:pt x="4097" y="2549"/>
                  </a:cubicBezTo>
                  <a:close/>
                  <a:moveTo>
                    <a:pt x="4430" y="1"/>
                  </a:moveTo>
                  <a:cubicBezTo>
                    <a:pt x="4240" y="1"/>
                    <a:pt x="4097" y="144"/>
                    <a:pt x="4097" y="310"/>
                  </a:cubicBezTo>
                  <a:lnTo>
                    <a:pt x="4097" y="1287"/>
                  </a:lnTo>
                  <a:lnTo>
                    <a:pt x="310" y="1287"/>
                  </a:lnTo>
                  <a:cubicBezTo>
                    <a:pt x="144" y="1287"/>
                    <a:pt x="1" y="1430"/>
                    <a:pt x="1" y="1596"/>
                  </a:cubicBezTo>
                  <a:lnTo>
                    <a:pt x="1" y="7931"/>
                  </a:lnTo>
                  <a:cubicBezTo>
                    <a:pt x="1" y="8098"/>
                    <a:pt x="144" y="8241"/>
                    <a:pt x="310" y="8241"/>
                  </a:cubicBezTo>
                  <a:lnTo>
                    <a:pt x="9169" y="8241"/>
                  </a:lnTo>
                  <a:cubicBezTo>
                    <a:pt x="9336" y="8241"/>
                    <a:pt x="9479" y="8098"/>
                    <a:pt x="9479" y="7931"/>
                  </a:cubicBezTo>
                  <a:lnTo>
                    <a:pt x="9479" y="1596"/>
                  </a:lnTo>
                  <a:cubicBezTo>
                    <a:pt x="9479" y="1430"/>
                    <a:pt x="9336" y="1287"/>
                    <a:pt x="9169" y="1287"/>
                  </a:cubicBezTo>
                  <a:lnTo>
                    <a:pt x="5383" y="1287"/>
                  </a:lnTo>
                  <a:lnTo>
                    <a:pt x="5383" y="310"/>
                  </a:lnTo>
                  <a:cubicBezTo>
                    <a:pt x="5383" y="144"/>
                    <a:pt x="5240" y="1"/>
                    <a:pt x="50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7" name="Google Shape;417;p38"/>
          <p:cNvSpPr txBox="1">
            <a:spLocks noGrp="1"/>
          </p:cNvSpPr>
          <p:nvPr>
            <p:ph type="title" idx="4294967295"/>
          </p:nvPr>
        </p:nvSpPr>
        <p:spPr>
          <a:xfrm>
            <a:off x="619450" y="2301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List each of the major decision-making constituencies in an organization and describe the types of decisions each makes. Explain with examples.</a:t>
            </a:r>
            <a:endParaRPr sz="14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9"/>
          <p:cNvSpPr/>
          <p:nvPr/>
        </p:nvSpPr>
        <p:spPr>
          <a:xfrm>
            <a:off x="2744225" y="1936550"/>
            <a:ext cx="3704700" cy="934800"/>
          </a:xfrm>
          <a:prstGeom prst="ellipse">
            <a:avLst/>
          </a:prstGeom>
          <a:gradFill>
            <a:gsLst>
              <a:gs pos="0">
                <a:schemeClr val="accent2">
                  <a:lumMod val="89094"/>
                </a:schemeClr>
              </a:gs>
              <a:gs pos="100000">
                <a:schemeClr val="accent2">
                  <a:alpha val="30000"/>
                </a:scheme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3" name="Google Shape;423;p39"/>
          <p:cNvSpPr/>
          <p:nvPr/>
        </p:nvSpPr>
        <p:spPr>
          <a:xfrm>
            <a:off x="6743700" y="2703800"/>
            <a:ext cx="1507500" cy="593400"/>
          </a:xfrm>
          <a:prstGeom prst="ellipse">
            <a:avLst/>
          </a:prstGeom>
          <a:gradFill>
            <a:gsLst>
              <a:gs pos="0">
                <a:schemeClr val="accent2">
                  <a:lumMod val="89094"/>
                </a:schemeClr>
              </a:gs>
              <a:gs pos="100000">
                <a:schemeClr val="accent2">
                  <a:alpha val="30000"/>
                </a:scheme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4" name="Google Shape;424;p39"/>
          <p:cNvSpPr/>
          <p:nvPr/>
        </p:nvSpPr>
        <p:spPr>
          <a:xfrm>
            <a:off x="4941550" y="3477813"/>
            <a:ext cx="1507500" cy="593400"/>
          </a:xfrm>
          <a:prstGeom prst="ellipse">
            <a:avLst/>
          </a:prstGeom>
          <a:gradFill>
            <a:gsLst>
              <a:gs pos="0">
                <a:schemeClr val="accent2">
                  <a:lumMod val="89094"/>
                </a:schemeClr>
              </a:gs>
              <a:gs pos="100000">
                <a:schemeClr val="accent2">
                  <a:alpha val="30000"/>
                </a:scheme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5" name="Google Shape;425;p39"/>
          <p:cNvSpPr/>
          <p:nvPr/>
        </p:nvSpPr>
        <p:spPr>
          <a:xfrm>
            <a:off x="2665475" y="3477813"/>
            <a:ext cx="1507500" cy="593400"/>
          </a:xfrm>
          <a:prstGeom prst="ellipse">
            <a:avLst/>
          </a:prstGeom>
          <a:gradFill>
            <a:gsLst>
              <a:gs pos="13000">
                <a:schemeClr val="accent2"/>
              </a:gs>
              <a:gs pos="91000">
                <a:schemeClr val="accent2">
                  <a:alpha val="21919"/>
                </a:scheme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6" name="Google Shape;426;p39"/>
          <p:cNvSpPr/>
          <p:nvPr/>
        </p:nvSpPr>
        <p:spPr>
          <a:xfrm>
            <a:off x="892800" y="2756063"/>
            <a:ext cx="1507500" cy="593400"/>
          </a:xfrm>
          <a:prstGeom prst="ellipse">
            <a:avLst/>
          </a:prstGeom>
          <a:gradFill>
            <a:gsLst>
              <a:gs pos="0">
                <a:schemeClr val="accent2">
                  <a:lumMod val="89094"/>
                </a:schemeClr>
              </a:gs>
              <a:gs pos="100000">
                <a:schemeClr val="accent2">
                  <a:alpha val="30000"/>
                </a:scheme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7" name="Google Shape;427;p39"/>
          <p:cNvSpPr/>
          <p:nvPr/>
        </p:nvSpPr>
        <p:spPr>
          <a:xfrm>
            <a:off x="892800" y="1722488"/>
            <a:ext cx="1507500" cy="593400"/>
          </a:xfrm>
          <a:prstGeom prst="ellipse">
            <a:avLst/>
          </a:prstGeom>
          <a:gradFill>
            <a:gsLst>
              <a:gs pos="0">
                <a:schemeClr val="accent2">
                  <a:lumMod val="89094"/>
                </a:schemeClr>
              </a:gs>
              <a:gs pos="100000">
                <a:schemeClr val="accent2">
                  <a:alpha val="30000"/>
                </a:scheme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8" name="Google Shape;428;p39"/>
          <p:cNvSpPr/>
          <p:nvPr/>
        </p:nvSpPr>
        <p:spPr>
          <a:xfrm>
            <a:off x="6743700" y="1722500"/>
            <a:ext cx="1507500" cy="593400"/>
          </a:xfrm>
          <a:prstGeom prst="ellipse">
            <a:avLst/>
          </a:prstGeom>
          <a:gradFill>
            <a:gsLst>
              <a:gs pos="0">
                <a:schemeClr val="accent2">
                  <a:lumMod val="89094"/>
                </a:schemeClr>
              </a:gs>
              <a:gs pos="100000">
                <a:schemeClr val="accent2">
                  <a:alpha val="30000"/>
                </a:scheme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9" name="Google Shape;429;p39"/>
          <p:cNvSpPr/>
          <p:nvPr/>
        </p:nvSpPr>
        <p:spPr>
          <a:xfrm>
            <a:off x="4872488" y="895563"/>
            <a:ext cx="1507500" cy="593400"/>
          </a:xfrm>
          <a:prstGeom prst="ellipse">
            <a:avLst/>
          </a:prstGeom>
          <a:gradFill>
            <a:gsLst>
              <a:gs pos="0">
                <a:schemeClr val="accent2">
                  <a:lumMod val="89094"/>
                </a:schemeClr>
              </a:gs>
              <a:gs pos="100000">
                <a:schemeClr val="accent2">
                  <a:alpha val="30000"/>
                </a:scheme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0" name="Google Shape;430;p39"/>
          <p:cNvSpPr/>
          <p:nvPr/>
        </p:nvSpPr>
        <p:spPr>
          <a:xfrm>
            <a:off x="2665463" y="895587"/>
            <a:ext cx="1507500" cy="593400"/>
          </a:xfrm>
          <a:prstGeom prst="ellipse">
            <a:avLst/>
          </a:prstGeom>
          <a:gradFill>
            <a:gsLst>
              <a:gs pos="0">
                <a:schemeClr val="accent2">
                  <a:lumMod val="89094"/>
                </a:schemeClr>
              </a:gs>
              <a:gs pos="100000">
                <a:schemeClr val="accent2">
                  <a:alpha val="30000"/>
                </a:scheme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1" name="Google Shape;431;p39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/>
              <a:t>8</a:t>
            </a:fld>
            <a:endParaRPr sz="1100" b="1"/>
          </a:p>
        </p:txBody>
      </p:sp>
      <p:sp>
        <p:nvSpPr>
          <p:cNvPr id="432" name="Google Shape;432;p39"/>
          <p:cNvSpPr txBox="1">
            <a:spLocks noGrp="1"/>
          </p:cNvSpPr>
          <p:nvPr>
            <p:ph type="subTitle" idx="3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Question 4</a:t>
            </a:r>
            <a:endParaRPr sz="1100" b="1"/>
          </a:p>
        </p:txBody>
      </p:sp>
      <p:sp>
        <p:nvSpPr>
          <p:cNvPr id="433" name="Google Shape;433;p39"/>
          <p:cNvSpPr txBox="1"/>
          <p:nvPr/>
        </p:nvSpPr>
        <p:spPr>
          <a:xfrm>
            <a:off x="594250" y="223875"/>
            <a:ext cx="8749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Describe how MIS, DSS, or ESS provide decision support for each of these groups.</a:t>
            </a:r>
            <a:r>
              <a:rPr lang="en" b="1" dirty="0">
                <a:solidFill>
                  <a:schemeClr val="lt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dirty="0">
              <a:solidFill>
                <a:schemeClr val="lt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4" name="Google Shape;434;p39"/>
          <p:cNvSpPr txBox="1"/>
          <p:nvPr/>
        </p:nvSpPr>
        <p:spPr>
          <a:xfrm>
            <a:off x="2793150" y="2041750"/>
            <a:ext cx="3557700" cy="4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MIS</a:t>
            </a:r>
            <a:endParaRPr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(Management Information system)</a:t>
            </a:r>
            <a:endParaRPr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35" name="Google Shape;435;p39"/>
          <p:cNvSpPr txBox="1"/>
          <p:nvPr/>
        </p:nvSpPr>
        <p:spPr>
          <a:xfrm>
            <a:off x="2946738" y="983187"/>
            <a:ext cx="15567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Analysis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6" name="Google Shape;436;p39"/>
          <p:cNvSpPr txBox="1"/>
          <p:nvPr/>
        </p:nvSpPr>
        <p:spPr>
          <a:xfrm>
            <a:off x="1020900" y="1788200"/>
            <a:ext cx="13794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Information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7" name="Google Shape;437;p39"/>
          <p:cNvSpPr txBox="1"/>
          <p:nvPr/>
        </p:nvSpPr>
        <p:spPr>
          <a:xfrm>
            <a:off x="1227825" y="2794688"/>
            <a:ext cx="11529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People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8" name="Google Shape;438;p39"/>
          <p:cNvSpPr txBox="1"/>
          <p:nvPr/>
        </p:nvSpPr>
        <p:spPr>
          <a:xfrm>
            <a:off x="2946750" y="3523275"/>
            <a:ext cx="11529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Decision </a:t>
            </a:r>
            <a:endParaRPr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9" name="Google Shape;439;p39"/>
          <p:cNvSpPr txBox="1"/>
          <p:nvPr/>
        </p:nvSpPr>
        <p:spPr>
          <a:xfrm>
            <a:off x="5187850" y="3534325"/>
            <a:ext cx="12612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Evaluation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0" name="Google Shape;440;p39"/>
          <p:cNvSpPr txBox="1"/>
          <p:nvPr/>
        </p:nvSpPr>
        <p:spPr>
          <a:xfrm>
            <a:off x="5118850" y="983175"/>
            <a:ext cx="1152900" cy="2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Software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1" name="Google Shape;441;p39"/>
          <p:cNvSpPr txBox="1"/>
          <p:nvPr/>
        </p:nvSpPr>
        <p:spPr>
          <a:xfrm>
            <a:off x="7172425" y="1807375"/>
            <a:ext cx="8178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Data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2" name="Google Shape;442;p39"/>
          <p:cNvSpPr txBox="1"/>
          <p:nvPr/>
        </p:nvSpPr>
        <p:spPr>
          <a:xfrm>
            <a:off x="6990025" y="2807075"/>
            <a:ext cx="11529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Efficiency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0"/>
          <p:cNvSpPr txBox="1">
            <a:spLocks noGrp="1"/>
          </p:cNvSpPr>
          <p:nvPr>
            <p:ph type="sldNum" idx="12"/>
          </p:nvPr>
        </p:nvSpPr>
        <p:spPr>
          <a:xfrm>
            <a:off x="713075" y="4616554"/>
            <a:ext cx="4557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 b="1"/>
              <a:t>9</a:t>
            </a:fld>
            <a:endParaRPr sz="1100" b="1"/>
          </a:p>
        </p:txBody>
      </p:sp>
      <p:sp>
        <p:nvSpPr>
          <p:cNvPr id="448" name="Google Shape;448;p40"/>
          <p:cNvSpPr txBox="1">
            <a:spLocks noGrp="1"/>
          </p:cNvSpPr>
          <p:nvPr>
            <p:ph type="subTitle" idx="1"/>
          </p:nvPr>
        </p:nvSpPr>
        <p:spPr>
          <a:xfrm>
            <a:off x="3331775" y="4623854"/>
            <a:ext cx="24804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Question 4</a:t>
            </a:r>
            <a:endParaRPr sz="1100" b="1"/>
          </a:p>
        </p:txBody>
      </p:sp>
      <p:sp>
        <p:nvSpPr>
          <p:cNvPr id="449" name="Google Shape;449;p40"/>
          <p:cNvSpPr/>
          <p:nvPr/>
        </p:nvSpPr>
        <p:spPr>
          <a:xfrm>
            <a:off x="4871900" y="740250"/>
            <a:ext cx="3583200" cy="3663000"/>
          </a:xfrm>
          <a:prstGeom prst="ellipse">
            <a:avLst/>
          </a:prstGeom>
          <a:gradFill>
            <a:gsLst>
              <a:gs pos="8000">
                <a:srgbClr val="FFFFFF">
                  <a:alpha val="0"/>
                </a:srgbClr>
              </a:gs>
              <a:gs pos="100000">
                <a:srgbClr val="CC527A"/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0" name="Google Shape;450;p40"/>
          <p:cNvSpPr/>
          <p:nvPr/>
        </p:nvSpPr>
        <p:spPr>
          <a:xfrm>
            <a:off x="652775" y="740250"/>
            <a:ext cx="3583200" cy="3663000"/>
          </a:xfrm>
          <a:prstGeom prst="ellipse">
            <a:avLst/>
          </a:prstGeom>
          <a:gradFill>
            <a:gsLst>
              <a:gs pos="8000">
                <a:schemeClr val="accent2"/>
              </a:gs>
              <a:gs pos="100000">
                <a:srgbClr val="737373">
                  <a:alpha val="0"/>
                </a:srgbClr>
              </a:gs>
            </a:gsLst>
            <a:lin ang="540070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1" name="Google Shape;451;p40"/>
          <p:cNvSpPr txBox="1"/>
          <p:nvPr/>
        </p:nvSpPr>
        <p:spPr>
          <a:xfrm>
            <a:off x="5163500" y="9454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ESS</a:t>
            </a:r>
            <a:endParaRPr/>
          </a:p>
        </p:txBody>
      </p:sp>
      <p:sp>
        <p:nvSpPr>
          <p:cNvPr id="452" name="Google Shape;452;p40"/>
          <p:cNvSpPr txBox="1">
            <a:spLocks noGrp="1"/>
          </p:cNvSpPr>
          <p:nvPr>
            <p:ph type="title"/>
          </p:nvPr>
        </p:nvSpPr>
        <p:spPr>
          <a:xfrm>
            <a:off x="1204175" y="988375"/>
            <a:ext cx="248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DSS</a:t>
            </a:r>
            <a:endParaRPr sz="2800"/>
          </a:p>
        </p:txBody>
      </p:sp>
      <p:sp>
        <p:nvSpPr>
          <p:cNvPr id="453" name="Google Shape;453;p40"/>
          <p:cNvSpPr txBox="1"/>
          <p:nvPr/>
        </p:nvSpPr>
        <p:spPr>
          <a:xfrm>
            <a:off x="1383275" y="1694950"/>
            <a:ext cx="2122200" cy="20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Supports determinations,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judgments, and courses of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action in an organization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or a business.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4" name="Google Shape;454;p40"/>
          <p:cNvSpPr txBox="1"/>
          <p:nvPr/>
        </p:nvSpPr>
        <p:spPr>
          <a:xfrm>
            <a:off x="5563250" y="1694950"/>
            <a:ext cx="2200500" cy="20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Allows users to transform enterprise data into quickly accessible and</a:t>
            </a:r>
            <a:endParaRPr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executive-level reports.</a:t>
            </a:r>
            <a:endParaRPr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5" name="Google Shape;455;p40"/>
          <p:cNvSpPr txBox="1"/>
          <p:nvPr/>
        </p:nvSpPr>
        <p:spPr>
          <a:xfrm>
            <a:off x="594250" y="139000"/>
            <a:ext cx="87498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Describe how MIS, DSS, or ESS provide decision support for each of these groups.</a:t>
            </a:r>
            <a:r>
              <a:rPr lang="en" b="1" dirty="0">
                <a:solidFill>
                  <a:schemeClr val="lt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1" dirty="0">
              <a:solidFill>
                <a:schemeClr val="lt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oduct Vision Pitch Deck by Slidesgo">
  <a:themeElements>
    <a:clrScheme name="Simple Light">
      <a:dk1>
        <a:srgbClr val="373737"/>
      </a:dk1>
      <a:lt1>
        <a:srgbClr val="FFFFFF"/>
      </a:lt1>
      <a:dk2>
        <a:srgbClr val="5B5555"/>
      </a:dk2>
      <a:lt2>
        <a:srgbClr val="A8A7A7"/>
      </a:lt2>
      <a:accent1>
        <a:srgbClr val="E2185B"/>
      </a:accent1>
      <a:accent2>
        <a:srgbClr val="CC527A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706</Words>
  <Application>Microsoft Macintosh PowerPoint</Application>
  <PresentationFormat>On-screen Show (16:9)</PresentationFormat>
  <Paragraphs>168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Times New Roman</vt:lpstr>
      <vt:lpstr>Roboto Condensed Light</vt:lpstr>
      <vt:lpstr>Poppins</vt:lpstr>
      <vt:lpstr>Poppins SemiBold</vt:lpstr>
      <vt:lpstr>Product Vision Pitch Deck by Slidesgo</vt:lpstr>
      <vt:lpstr>School of Information Technology and Engineering  Group 6</vt:lpstr>
      <vt:lpstr>List and describe with examples the analytic functionalities provided by BI systems</vt:lpstr>
      <vt:lpstr>List and describe with examples the analytic functionalities provided by BI systems</vt:lpstr>
      <vt:lpstr>Compare two different management strategies for developing BI and BA capabilities. Explain with examples </vt:lpstr>
      <vt:lpstr>Compare two different management strategies for developing BI and BA capabilities. Explain with examples  </vt:lpstr>
      <vt:lpstr>Senior Management </vt:lpstr>
      <vt:lpstr>List each of the major decision-making constituencies in an organization and describe the types of decisions each makes. Explain with examples.</vt:lpstr>
      <vt:lpstr>PowerPoint Presentation</vt:lpstr>
      <vt:lpstr>DSS</vt:lpstr>
      <vt:lpstr>Define and describe the balanced scorecard method and  business performance management. </vt:lpstr>
      <vt:lpstr>PowerPoint Presentation</vt:lpstr>
      <vt:lpstr>References</vt:lpstr>
      <vt:lpstr>Thank you for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of Information Technology and Engineering  Group 6</dc:title>
  <cp:lastModifiedBy>Aruzhan T. Kakharmanova</cp:lastModifiedBy>
  <cp:revision>6</cp:revision>
  <dcterms:modified xsi:type="dcterms:W3CDTF">2023-12-05T07:22:19Z</dcterms:modified>
</cp:coreProperties>
</file>